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7"/>
  </p:notesMasterIdLst>
  <p:sldIdLst>
    <p:sldId id="256" r:id="rId2"/>
    <p:sldId id="257" r:id="rId3"/>
    <p:sldId id="258" r:id="rId4"/>
    <p:sldId id="259" r:id="rId5"/>
    <p:sldId id="260" r:id="rId6"/>
    <p:sldId id="262" r:id="rId7"/>
    <p:sldId id="264" r:id="rId8"/>
    <p:sldId id="261" r:id="rId9"/>
    <p:sldId id="297" r:id="rId10"/>
    <p:sldId id="298" r:id="rId11"/>
    <p:sldId id="266" r:id="rId12"/>
    <p:sldId id="265" r:id="rId13"/>
    <p:sldId id="299" r:id="rId14"/>
    <p:sldId id="300" r:id="rId15"/>
    <p:sldId id="301" r:id="rId16"/>
    <p:sldId id="302" r:id="rId17"/>
    <p:sldId id="322" r:id="rId18"/>
    <p:sldId id="323" r:id="rId19"/>
    <p:sldId id="324" r:id="rId20"/>
    <p:sldId id="325" r:id="rId21"/>
    <p:sldId id="326" r:id="rId22"/>
    <p:sldId id="327" r:id="rId23"/>
    <p:sldId id="328" r:id="rId24"/>
    <p:sldId id="329" r:id="rId25"/>
    <p:sldId id="330" r:id="rId26"/>
    <p:sldId id="303" r:id="rId27"/>
    <p:sldId id="270" r:id="rId28"/>
    <p:sldId id="304" r:id="rId29"/>
    <p:sldId id="305" r:id="rId30"/>
    <p:sldId id="306" r:id="rId31"/>
    <p:sldId id="307" r:id="rId32"/>
    <p:sldId id="308" r:id="rId33"/>
    <p:sldId id="309" r:id="rId34"/>
    <p:sldId id="310" r:id="rId35"/>
    <p:sldId id="311" r:id="rId36"/>
    <p:sldId id="331" r:id="rId37"/>
    <p:sldId id="280" r:id="rId38"/>
    <p:sldId id="316" r:id="rId39"/>
    <p:sldId id="317" r:id="rId40"/>
    <p:sldId id="318" r:id="rId41"/>
    <p:sldId id="319" r:id="rId42"/>
    <p:sldId id="320" r:id="rId43"/>
    <p:sldId id="268" r:id="rId44"/>
    <p:sldId id="263" r:id="rId45"/>
    <p:sldId id="321" r:id="rId46"/>
  </p:sldIdLst>
  <p:sldSz cx="9144000" cy="5143500" type="screen16x9"/>
  <p:notesSz cx="6858000" cy="9144000"/>
  <p:embeddedFontLst>
    <p:embeddedFont>
      <p:font typeface="Catamaran Light" panose="020B0604020202020204" charset="0"/>
      <p:regular r:id="rId48"/>
      <p:bold r:id="rId49"/>
    </p:embeddedFont>
    <p:embeddedFont>
      <p:font typeface="Fira Sans Extra Condensed" panose="020B0503050000020004" pitchFamily="34" charset="0"/>
      <p:regular r:id="rId50"/>
      <p:bold r:id="rId51"/>
      <p:italic r:id="rId52"/>
      <p:boldItalic r:id="rId53"/>
    </p:embeddedFont>
    <p:embeddedFont>
      <p:font typeface="Fira Sans Extra Condensed Medium" panose="020B0604020202020204" charset="0"/>
      <p:regular r:id="rId54"/>
      <p:bold r:id="rId55"/>
      <p:italic r:id="rId56"/>
      <p:boldItalic r:id="rId57"/>
    </p:embeddedFont>
    <p:embeddedFont>
      <p:font typeface="Livvic" pitchFamily="2" charset="0"/>
      <p:regular r:id="rId58"/>
      <p:bold r:id="rId59"/>
      <p:italic r:id="rId60"/>
      <p:boldItalic r:id="rId61"/>
    </p:embeddedFont>
    <p:embeddedFont>
      <p:font typeface="Poppins" panose="00000500000000000000"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B5E262-3D2D-4010-B6F2-AB41750CB04B}">
  <a:tblStyle styleId="{6CB5E262-3D2D-4010-B6F2-AB41750CB0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5297" autoAdjust="0"/>
  </p:normalViewPr>
  <p:slideViewPr>
    <p:cSldViewPr snapToGrid="0">
      <p:cViewPr varScale="1">
        <p:scale>
          <a:sx n="115" d="100"/>
          <a:sy n="115" d="100"/>
        </p:scale>
        <p:origin x="5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Inside the </a:t>
            </a:r>
            <a:r>
              <a:rPr lang="en-US" dirty="0" err="1"/>
              <a:t>Cpmlexity</a:t>
            </a:r>
            <a:r>
              <a:rPr lang="en-US" dirty="0"/>
              <a:t> of history, geopolitics, and humanity, one enduring narrative emerges — the ongoing Palestine-Israel conflict. Today, we embark on a journey to unravel the layers of this intricate story, exploring the role of data and insights in understanding and addressing the challenges of this longstanding conflict. Welcome our presentation project, seeking understanding and illumination in the midst of complexity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got the data we used in this project from diverse sources, For 4 listed lines, We retrieved them from </a:t>
            </a:r>
            <a:r>
              <a:rPr lang="en-US" dirty="0" err="1"/>
              <a:t>Btselem</a:t>
            </a:r>
            <a:r>
              <a:rPr lang="en-US" dirty="0"/>
              <a:t>( </a:t>
            </a:r>
            <a:r>
              <a:rPr lang="en-US" dirty="0" err="1"/>
              <a:t>bitiselem</a:t>
            </a:r>
            <a:r>
              <a:rPr lang="en-US" dirty="0"/>
              <a:t>), they update the data every 3 </a:t>
            </a:r>
            <a:r>
              <a:rPr lang="en-US" dirty="0" err="1"/>
              <a:t>monthsFor</a:t>
            </a:r>
            <a:r>
              <a:rPr lang="en-US" dirty="0"/>
              <a:t> refugees we got it from the well </a:t>
            </a:r>
            <a:r>
              <a:rPr lang="en-US" dirty="0" err="1"/>
              <a:t>knowen</a:t>
            </a:r>
            <a:r>
              <a:rPr lang="en-US" dirty="0"/>
              <a:t> website </a:t>
            </a:r>
            <a:r>
              <a:rPr lang="en-US" dirty="0" err="1"/>
              <a:t>unhcr</a:t>
            </a:r>
            <a:r>
              <a:rPr lang="en-US" dirty="0"/>
              <a:t> (yow in h c r) and their update of </a:t>
            </a:r>
            <a:r>
              <a:rPr lang="en-US" dirty="0" err="1"/>
              <a:t>freq</a:t>
            </a:r>
            <a:r>
              <a:rPr lang="en-US" dirty="0"/>
              <a:t> is 6 </a:t>
            </a:r>
            <a:r>
              <a:rPr lang="en-US" dirty="0" err="1"/>
              <a:t>monthsfor</a:t>
            </a:r>
            <a:r>
              <a:rPr lang="en-US" dirty="0"/>
              <a:t> colonies and demography we got them from Wikipedia  and the data can change every 2 to 3 </a:t>
            </a:r>
            <a:r>
              <a:rPr lang="en-US" dirty="0" err="1"/>
              <a:t>monthsLast</a:t>
            </a:r>
            <a:r>
              <a:rPr lang="en-US" dirty="0"/>
              <a:t> thing </a:t>
            </a:r>
            <a:r>
              <a:rPr lang="en-US" dirty="0" err="1"/>
              <a:t>prespective</a:t>
            </a:r>
            <a:r>
              <a:rPr lang="en-US" dirty="0"/>
              <a:t> monde give us data for immigration and population and they update the data every 6 </a:t>
            </a:r>
            <a:r>
              <a:rPr lang="en-US" dirty="0" err="1"/>
              <a:t>months“For</a:t>
            </a:r>
            <a:r>
              <a:rPr lang="en-US" dirty="0"/>
              <a:t> links those are real links I just made them shorter so they can fit </a:t>
            </a:r>
            <a:r>
              <a:rPr lang="en-US" dirty="0" err="1"/>
              <a:t>there”We</a:t>
            </a:r>
            <a:r>
              <a:rPr lang="en-US" dirty="0"/>
              <a:t> acquire data in different ways like downloading from </a:t>
            </a:r>
            <a:r>
              <a:rPr lang="en-US" dirty="0" err="1"/>
              <a:t>btselem</a:t>
            </a:r>
            <a:r>
              <a:rPr lang="en-US" dirty="0"/>
              <a:t>, and copy paste tables from Wikipedia and lastly we used </a:t>
            </a:r>
            <a:r>
              <a:rPr lang="en-US" dirty="0" err="1"/>
              <a:t>webscraping</a:t>
            </a:r>
            <a:r>
              <a:rPr lang="en-US" dirty="0"/>
              <a:t> from perspective monde</a:t>
            </a:r>
          </a:p>
        </p:txBody>
      </p:sp>
    </p:spTree>
    <p:extLst>
      <p:ext uri="{BB962C8B-B14F-4D97-AF65-F5344CB8AC3E}">
        <p14:creationId xmlns:p14="http://schemas.microsoft.com/office/powerpoint/2010/main" val="803629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747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345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536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537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19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90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501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54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432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048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938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568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027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566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D1D5DB"/>
                </a:solidFill>
                <a:effectLst/>
                <a:latin typeface="Söhne"/>
              </a:rPr>
              <a:t>The script opens a Chrome browser using Selenium, navigates to the provided URL, and waits for the table with the ID '</a:t>
            </a:r>
            <a:r>
              <a:rPr lang="en-US" b="0" i="0" dirty="0" err="1">
                <a:solidFill>
                  <a:srgbClr val="D1D5DB"/>
                </a:solidFill>
                <a:effectLst/>
                <a:latin typeface="Söhne"/>
              </a:rPr>
              <a:t>donnees</a:t>
            </a:r>
            <a:r>
              <a:rPr lang="en-US" b="0" i="0" dirty="0">
                <a:solidFill>
                  <a:srgbClr val="D1D5DB"/>
                </a:solidFill>
                <a:effectLst/>
                <a:latin typeface="Söhne"/>
              </a:rPr>
              <a:t>' to be present on the page. Once the table is located, the HTML content is parsed using </a:t>
            </a:r>
            <a:r>
              <a:rPr lang="en-US" b="0" i="0" dirty="0" err="1">
                <a:solidFill>
                  <a:srgbClr val="D1D5DB"/>
                </a:solidFill>
                <a:effectLst/>
                <a:latin typeface="Söhne"/>
              </a:rPr>
              <a:t>BeautifulSoup</a:t>
            </a:r>
            <a:r>
              <a:rPr lang="en-US" b="0" i="0" dirty="0">
                <a:solidFill>
                  <a:srgbClr val="D1D5DB"/>
                </a:solidFill>
                <a:effectLst/>
                <a:latin typeface="Söhne"/>
              </a:rPr>
              <a:t>. The script then converts the HTML table into a pandas </a:t>
            </a:r>
            <a:r>
              <a:rPr lang="en-US" b="0" i="0" dirty="0" err="1">
                <a:solidFill>
                  <a:srgbClr val="D1D5DB"/>
                </a:solidFill>
                <a:effectLst/>
                <a:latin typeface="Söhne"/>
              </a:rPr>
              <a:t>DataFrame</a:t>
            </a:r>
            <a:r>
              <a:rPr lang="en-US" b="0" i="0" dirty="0">
                <a:solidFill>
                  <a:srgbClr val="D1D5DB"/>
                </a:solidFill>
                <a:effectLst/>
                <a:latin typeface="Söhne"/>
              </a:rPr>
              <a:t>, cleaning it by removing rows with all </a:t>
            </a:r>
            <a:r>
              <a:rPr lang="en-US" b="0" i="0" dirty="0" err="1">
                <a:solidFill>
                  <a:srgbClr val="D1D5DB"/>
                </a:solidFill>
                <a:effectLst/>
                <a:latin typeface="Söhne"/>
              </a:rPr>
              <a:t>NaN</a:t>
            </a:r>
            <a:r>
              <a:rPr lang="en-US" b="0" i="0" dirty="0">
                <a:solidFill>
                  <a:srgbClr val="D1D5DB"/>
                </a:solidFill>
                <a:effectLst/>
                <a:latin typeface="Söhne"/>
              </a:rPr>
              <a:t> values. Finally, the cleaned </a:t>
            </a:r>
            <a:r>
              <a:rPr lang="en-US" b="0" i="0" dirty="0" err="1">
                <a:solidFill>
                  <a:srgbClr val="D1D5DB"/>
                </a:solidFill>
                <a:effectLst/>
                <a:latin typeface="Söhne"/>
              </a:rPr>
              <a:t>DataFrame</a:t>
            </a:r>
            <a:r>
              <a:rPr lang="en-US" b="0" i="0" dirty="0">
                <a:solidFill>
                  <a:srgbClr val="D1D5DB"/>
                </a:solidFill>
                <a:effectLst/>
                <a:latin typeface="Söhne"/>
              </a:rPr>
              <a:t> is saved to an Excel file named "immigration_israeil.xlsx" at the specified file path. The output provides a structured and organized representation of the migration data, facilitating further analysis and data manipulation.</a:t>
            </a:r>
            <a:endParaRPr lang="en-US" dirty="0"/>
          </a:p>
        </p:txBody>
      </p:sp>
    </p:spTree>
    <p:extLst>
      <p:ext uri="{BB962C8B-B14F-4D97-AF65-F5344CB8AC3E}">
        <p14:creationId xmlns:p14="http://schemas.microsoft.com/office/powerpoint/2010/main" val="2235743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D1D5DB"/>
                </a:solidFill>
                <a:effectLst/>
                <a:latin typeface="Söhne"/>
              </a:rPr>
              <a:t>The script opens a Chrome browser using Selenium, navigates to the provided URL, and waits for the table with the ID '</a:t>
            </a:r>
            <a:r>
              <a:rPr lang="en-US" b="0" i="0" dirty="0" err="1">
                <a:solidFill>
                  <a:srgbClr val="D1D5DB"/>
                </a:solidFill>
                <a:effectLst/>
                <a:latin typeface="Söhne"/>
              </a:rPr>
              <a:t>donnees</a:t>
            </a:r>
            <a:r>
              <a:rPr lang="en-US" b="0" i="0" dirty="0">
                <a:solidFill>
                  <a:srgbClr val="D1D5DB"/>
                </a:solidFill>
                <a:effectLst/>
                <a:latin typeface="Söhne"/>
              </a:rPr>
              <a:t>' to be present on the page. Once the table is located, the HTML content is parsed using </a:t>
            </a:r>
            <a:r>
              <a:rPr lang="en-US" b="0" i="0" dirty="0" err="1">
                <a:solidFill>
                  <a:srgbClr val="D1D5DB"/>
                </a:solidFill>
                <a:effectLst/>
                <a:latin typeface="Söhne"/>
              </a:rPr>
              <a:t>BeautifulSoup</a:t>
            </a:r>
            <a:r>
              <a:rPr lang="en-US" b="0" i="0" dirty="0">
                <a:solidFill>
                  <a:srgbClr val="D1D5DB"/>
                </a:solidFill>
                <a:effectLst/>
                <a:latin typeface="Söhne"/>
              </a:rPr>
              <a:t>. The script then converts the HTML table into a pandas </a:t>
            </a:r>
            <a:r>
              <a:rPr lang="en-US" b="0" i="0" dirty="0" err="1">
                <a:solidFill>
                  <a:srgbClr val="D1D5DB"/>
                </a:solidFill>
                <a:effectLst/>
                <a:latin typeface="Söhne"/>
              </a:rPr>
              <a:t>DataFrame</a:t>
            </a:r>
            <a:r>
              <a:rPr lang="en-US" b="0" i="0" dirty="0">
                <a:solidFill>
                  <a:srgbClr val="D1D5DB"/>
                </a:solidFill>
                <a:effectLst/>
                <a:latin typeface="Söhne"/>
              </a:rPr>
              <a:t>, cleaning it by removing rows with all </a:t>
            </a:r>
            <a:r>
              <a:rPr lang="en-US" b="0" i="0" dirty="0" err="1">
                <a:solidFill>
                  <a:srgbClr val="D1D5DB"/>
                </a:solidFill>
                <a:effectLst/>
                <a:latin typeface="Söhne"/>
              </a:rPr>
              <a:t>NaN</a:t>
            </a:r>
            <a:r>
              <a:rPr lang="en-US" b="0" i="0" dirty="0">
                <a:solidFill>
                  <a:srgbClr val="D1D5DB"/>
                </a:solidFill>
                <a:effectLst/>
                <a:latin typeface="Söhne"/>
              </a:rPr>
              <a:t> values. Finally, the cleaned </a:t>
            </a:r>
            <a:r>
              <a:rPr lang="en-US" b="0" i="0" dirty="0" err="1">
                <a:solidFill>
                  <a:srgbClr val="D1D5DB"/>
                </a:solidFill>
                <a:effectLst/>
                <a:latin typeface="Söhne"/>
              </a:rPr>
              <a:t>DataFrame</a:t>
            </a:r>
            <a:r>
              <a:rPr lang="en-US" b="0" i="0" dirty="0">
                <a:solidFill>
                  <a:srgbClr val="D1D5DB"/>
                </a:solidFill>
                <a:effectLst/>
                <a:latin typeface="Söhne"/>
              </a:rPr>
              <a:t> is saved to an Excel file named "immigration_israeil.xlsx" at the specified file path. The output provides a structured and organized representation of the migration data, facilitating further analysis and data manipulation.</a:t>
            </a:r>
            <a:endParaRPr lang="en-US" dirty="0"/>
          </a:p>
        </p:txBody>
      </p:sp>
    </p:spTree>
    <p:extLst>
      <p:ext uri="{BB962C8B-B14F-4D97-AF65-F5344CB8AC3E}">
        <p14:creationId xmlns:p14="http://schemas.microsoft.com/office/powerpoint/2010/main" val="2678621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D1D5DB"/>
                </a:solidFill>
                <a:effectLst/>
                <a:latin typeface="Söhne"/>
              </a:rPr>
              <a:t>The script opens a Chrome browser using Selenium, navigates to the provided URL, and waits for the table with the ID '</a:t>
            </a:r>
            <a:r>
              <a:rPr lang="en-US" b="0" i="0" dirty="0" err="1">
                <a:solidFill>
                  <a:srgbClr val="D1D5DB"/>
                </a:solidFill>
                <a:effectLst/>
                <a:latin typeface="Söhne"/>
              </a:rPr>
              <a:t>donnees</a:t>
            </a:r>
            <a:r>
              <a:rPr lang="en-US" b="0" i="0" dirty="0">
                <a:solidFill>
                  <a:srgbClr val="D1D5DB"/>
                </a:solidFill>
                <a:effectLst/>
                <a:latin typeface="Söhne"/>
              </a:rPr>
              <a:t>' to be present on the page. Once the table is located, the HTML content is parsed using </a:t>
            </a:r>
            <a:r>
              <a:rPr lang="en-US" b="0" i="0" dirty="0" err="1">
                <a:solidFill>
                  <a:srgbClr val="D1D5DB"/>
                </a:solidFill>
                <a:effectLst/>
                <a:latin typeface="Söhne"/>
              </a:rPr>
              <a:t>BeautifulSoup</a:t>
            </a:r>
            <a:r>
              <a:rPr lang="en-US" b="0" i="0" dirty="0">
                <a:solidFill>
                  <a:srgbClr val="D1D5DB"/>
                </a:solidFill>
                <a:effectLst/>
                <a:latin typeface="Söhne"/>
              </a:rPr>
              <a:t>. The script then converts the HTML table into a pandas </a:t>
            </a:r>
            <a:r>
              <a:rPr lang="en-US" b="0" i="0" dirty="0" err="1">
                <a:solidFill>
                  <a:srgbClr val="D1D5DB"/>
                </a:solidFill>
                <a:effectLst/>
                <a:latin typeface="Söhne"/>
              </a:rPr>
              <a:t>DataFrame</a:t>
            </a:r>
            <a:r>
              <a:rPr lang="en-US" b="0" i="0" dirty="0">
                <a:solidFill>
                  <a:srgbClr val="D1D5DB"/>
                </a:solidFill>
                <a:effectLst/>
                <a:latin typeface="Söhne"/>
              </a:rPr>
              <a:t>, cleaning it by removing rows with all </a:t>
            </a:r>
            <a:r>
              <a:rPr lang="en-US" b="0" i="0" dirty="0" err="1">
                <a:solidFill>
                  <a:srgbClr val="D1D5DB"/>
                </a:solidFill>
                <a:effectLst/>
                <a:latin typeface="Söhne"/>
              </a:rPr>
              <a:t>NaN</a:t>
            </a:r>
            <a:r>
              <a:rPr lang="en-US" b="0" i="0" dirty="0">
                <a:solidFill>
                  <a:srgbClr val="D1D5DB"/>
                </a:solidFill>
                <a:effectLst/>
                <a:latin typeface="Söhne"/>
              </a:rPr>
              <a:t> values. Finally, the cleaned </a:t>
            </a:r>
            <a:r>
              <a:rPr lang="en-US" b="0" i="0" dirty="0" err="1">
                <a:solidFill>
                  <a:srgbClr val="D1D5DB"/>
                </a:solidFill>
                <a:effectLst/>
                <a:latin typeface="Söhne"/>
              </a:rPr>
              <a:t>DataFrame</a:t>
            </a:r>
            <a:r>
              <a:rPr lang="en-US" b="0" i="0" dirty="0">
                <a:solidFill>
                  <a:srgbClr val="D1D5DB"/>
                </a:solidFill>
                <a:effectLst/>
                <a:latin typeface="Söhne"/>
              </a:rPr>
              <a:t> is saved to an Excel file named "immigration_israeil.xlsx" at the specified file path. The output provides a structured and organized representation of the migration data, facilitating further analysis and data manipulation.</a:t>
            </a:r>
            <a:endParaRPr lang="en-US" dirty="0"/>
          </a:p>
        </p:txBody>
      </p:sp>
    </p:spTree>
    <p:extLst>
      <p:ext uri="{BB962C8B-B14F-4D97-AF65-F5344CB8AC3E}">
        <p14:creationId xmlns:p14="http://schemas.microsoft.com/office/powerpoint/2010/main" val="2936598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D1D5DB"/>
                </a:solidFill>
                <a:effectLst/>
                <a:latin typeface="Söhne"/>
              </a:rPr>
              <a:t>The script opens a Chrome browser using Selenium, navigates to the provided URL, and waits for the table with the ID '</a:t>
            </a:r>
            <a:r>
              <a:rPr lang="en-US" b="0" i="0" dirty="0" err="1">
                <a:solidFill>
                  <a:srgbClr val="D1D5DB"/>
                </a:solidFill>
                <a:effectLst/>
                <a:latin typeface="Söhne"/>
              </a:rPr>
              <a:t>donnees</a:t>
            </a:r>
            <a:r>
              <a:rPr lang="en-US" b="0" i="0" dirty="0">
                <a:solidFill>
                  <a:srgbClr val="D1D5DB"/>
                </a:solidFill>
                <a:effectLst/>
                <a:latin typeface="Söhne"/>
              </a:rPr>
              <a:t>' to be present on the page. Once the table is located, the HTML content is parsed using </a:t>
            </a:r>
            <a:r>
              <a:rPr lang="en-US" b="0" i="0" dirty="0" err="1">
                <a:solidFill>
                  <a:srgbClr val="D1D5DB"/>
                </a:solidFill>
                <a:effectLst/>
                <a:latin typeface="Söhne"/>
              </a:rPr>
              <a:t>BeautifulSoup</a:t>
            </a:r>
            <a:r>
              <a:rPr lang="en-US" b="0" i="0" dirty="0">
                <a:solidFill>
                  <a:srgbClr val="D1D5DB"/>
                </a:solidFill>
                <a:effectLst/>
                <a:latin typeface="Söhne"/>
              </a:rPr>
              <a:t>. The script then converts the HTML table into a pandas </a:t>
            </a:r>
            <a:r>
              <a:rPr lang="en-US" b="0" i="0" dirty="0" err="1">
                <a:solidFill>
                  <a:srgbClr val="D1D5DB"/>
                </a:solidFill>
                <a:effectLst/>
                <a:latin typeface="Söhne"/>
              </a:rPr>
              <a:t>DataFrame</a:t>
            </a:r>
            <a:r>
              <a:rPr lang="en-US" b="0" i="0" dirty="0">
                <a:solidFill>
                  <a:srgbClr val="D1D5DB"/>
                </a:solidFill>
                <a:effectLst/>
                <a:latin typeface="Söhne"/>
              </a:rPr>
              <a:t>, cleaning it by removing rows with all </a:t>
            </a:r>
            <a:r>
              <a:rPr lang="en-US" b="0" i="0" dirty="0" err="1">
                <a:solidFill>
                  <a:srgbClr val="D1D5DB"/>
                </a:solidFill>
                <a:effectLst/>
                <a:latin typeface="Söhne"/>
              </a:rPr>
              <a:t>NaN</a:t>
            </a:r>
            <a:r>
              <a:rPr lang="en-US" b="0" i="0" dirty="0">
                <a:solidFill>
                  <a:srgbClr val="D1D5DB"/>
                </a:solidFill>
                <a:effectLst/>
                <a:latin typeface="Söhne"/>
              </a:rPr>
              <a:t> values. Finally, the cleaned </a:t>
            </a:r>
            <a:r>
              <a:rPr lang="en-US" b="0" i="0" dirty="0" err="1">
                <a:solidFill>
                  <a:srgbClr val="D1D5DB"/>
                </a:solidFill>
                <a:effectLst/>
                <a:latin typeface="Söhne"/>
              </a:rPr>
              <a:t>DataFrame</a:t>
            </a:r>
            <a:r>
              <a:rPr lang="en-US" b="0" i="0" dirty="0">
                <a:solidFill>
                  <a:srgbClr val="D1D5DB"/>
                </a:solidFill>
                <a:effectLst/>
                <a:latin typeface="Söhne"/>
              </a:rPr>
              <a:t> is saved to an Excel file named "immigration_israeil.xlsx" at the specified file path. The output provides a structured and organized representation of the migration data, facilitating further analysis and data manipulation.</a:t>
            </a:r>
            <a:endParaRPr lang="en-US" dirty="0"/>
          </a:p>
        </p:txBody>
      </p:sp>
    </p:spTree>
    <p:extLst>
      <p:ext uri="{BB962C8B-B14F-4D97-AF65-F5344CB8AC3E}">
        <p14:creationId xmlns:p14="http://schemas.microsoft.com/office/powerpoint/2010/main" val="4256404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D1D5DB"/>
                </a:solidFill>
                <a:effectLst/>
                <a:latin typeface="Söhne"/>
              </a:rPr>
              <a:t>The script opens a Chrome browser using Selenium, navigates to the provided URL, and waits for the table with the ID '</a:t>
            </a:r>
            <a:r>
              <a:rPr lang="en-US" b="0" i="0" dirty="0" err="1">
                <a:solidFill>
                  <a:srgbClr val="D1D5DB"/>
                </a:solidFill>
                <a:effectLst/>
                <a:latin typeface="Söhne"/>
              </a:rPr>
              <a:t>donnees</a:t>
            </a:r>
            <a:r>
              <a:rPr lang="en-US" b="0" i="0" dirty="0">
                <a:solidFill>
                  <a:srgbClr val="D1D5DB"/>
                </a:solidFill>
                <a:effectLst/>
                <a:latin typeface="Söhne"/>
              </a:rPr>
              <a:t>' to be present on the page. Once the table is located, the HTML content is parsed using </a:t>
            </a:r>
            <a:r>
              <a:rPr lang="en-US" b="0" i="0" dirty="0" err="1">
                <a:solidFill>
                  <a:srgbClr val="D1D5DB"/>
                </a:solidFill>
                <a:effectLst/>
                <a:latin typeface="Söhne"/>
              </a:rPr>
              <a:t>BeautifulSoup</a:t>
            </a:r>
            <a:r>
              <a:rPr lang="en-US" b="0" i="0" dirty="0">
                <a:solidFill>
                  <a:srgbClr val="D1D5DB"/>
                </a:solidFill>
                <a:effectLst/>
                <a:latin typeface="Söhne"/>
              </a:rPr>
              <a:t>. The script then converts the HTML table into a pandas </a:t>
            </a:r>
            <a:r>
              <a:rPr lang="en-US" b="0" i="0" dirty="0" err="1">
                <a:solidFill>
                  <a:srgbClr val="D1D5DB"/>
                </a:solidFill>
                <a:effectLst/>
                <a:latin typeface="Söhne"/>
              </a:rPr>
              <a:t>DataFrame</a:t>
            </a:r>
            <a:r>
              <a:rPr lang="en-US" b="0" i="0" dirty="0">
                <a:solidFill>
                  <a:srgbClr val="D1D5DB"/>
                </a:solidFill>
                <a:effectLst/>
                <a:latin typeface="Söhne"/>
              </a:rPr>
              <a:t>, cleaning it by removing rows with all </a:t>
            </a:r>
            <a:r>
              <a:rPr lang="en-US" b="0" i="0" dirty="0" err="1">
                <a:solidFill>
                  <a:srgbClr val="D1D5DB"/>
                </a:solidFill>
                <a:effectLst/>
                <a:latin typeface="Söhne"/>
              </a:rPr>
              <a:t>NaN</a:t>
            </a:r>
            <a:r>
              <a:rPr lang="en-US" b="0" i="0" dirty="0">
                <a:solidFill>
                  <a:srgbClr val="D1D5DB"/>
                </a:solidFill>
                <a:effectLst/>
                <a:latin typeface="Söhne"/>
              </a:rPr>
              <a:t> values. Finally, the cleaned </a:t>
            </a:r>
            <a:r>
              <a:rPr lang="en-US" b="0" i="0" dirty="0" err="1">
                <a:solidFill>
                  <a:srgbClr val="D1D5DB"/>
                </a:solidFill>
                <a:effectLst/>
                <a:latin typeface="Söhne"/>
              </a:rPr>
              <a:t>DataFrame</a:t>
            </a:r>
            <a:r>
              <a:rPr lang="en-US" b="0" i="0" dirty="0">
                <a:solidFill>
                  <a:srgbClr val="D1D5DB"/>
                </a:solidFill>
                <a:effectLst/>
                <a:latin typeface="Söhne"/>
              </a:rPr>
              <a:t> is saved to an Excel file named "immigration_israeil.xlsx" at the specified file path. The output provides a structured and organized representation of the migration data, facilitating further analysis and data manipulation.</a:t>
            </a:r>
            <a:endParaRPr lang="en-US" dirty="0"/>
          </a:p>
        </p:txBody>
      </p:sp>
    </p:spTree>
    <p:extLst>
      <p:ext uri="{BB962C8B-B14F-4D97-AF65-F5344CB8AC3E}">
        <p14:creationId xmlns:p14="http://schemas.microsoft.com/office/powerpoint/2010/main" val="1043629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D1D5DB"/>
                </a:solidFill>
                <a:effectLst/>
                <a:latin typeface="Söhne"/>
              </a:rPr>
              <a:t>The script opens a Chrome browser using Selenium, navigates to the provided URL, and waits for the table with the ID '</a:t>
            </a:r>
            <a:r>
              <a:rPr lang="en-US" b="0" i="0" dirty="0" err="1">
                <a:solidFill>
                  <a:srgbClr val="D1D5DB"/>
                </a:solidFill>
                <a:effectLst/>
                <a:latin typeface="Söhne"/>
              </a:rPr>
              <a:t>donnees</a:t>
            </a:r>
            <a:r>
              <a:rPr lang="en-US" b="0" i="0" dirty="0">
                <a:solidFill>
                  <a:srgbClr val="D1D5DB"/>
                </a:solidFill>
                <a:effectLst/>
                <a:latin typeface="Söhne"/>
              </a:rPr>
              <a:t>' to be present on the page. Once the table is located, the HTML content is parsed using </a:t>
            </a:r>
            <a:r>
              <a:rPr lang="en-US" b="0" i="0" dirty="0" err="1">
                <a:solidFill>
                  <a:srgbClr val="D1D5DB"/>
                </a:solidFill>
                <a:effectLst/>
                <a:latin typeface="Söhne"/>
              </a:rPr>
              <a:t>BeautifulSoup</a:t>
            </a:r>
            <a:r>
              <a:rPr lang="en-US" b="0" i="0" dirty="0">
                <a:solidFill>
                  <a:srgbClr val="D1D5DB"/>
                </a:solidFill>
                <a:effectLst/>
                <a:latin typeface="Söhne"/>
              </a:rPr>
              <a:t>. The script then converts the HTML table into a pandas </a:t>
            </a:r>
            <a:r>
              <a:rPr lang="en-US" b="0" i="0" dirty="0" err="1">
                <a:solidFill>
                  <a:srgbClr val="D1D5DB"/>
                </a:solidFill>
                <a:effectLst/>
                <a:latin typeface="Söhne"/>
              </a:rPr>
              <a:t>DataFrame</a:t>
            </a:r>
            <a:r>
              <a:rPr lang="en-US" b="0" i="0" dirty="0">
                <a:solidFill>
                  <a:srgbClr val="D1D5DB"/>
                </a:solidFill>
                <a:effectLst/>
                <a:latin typeface="Söhne"/>
              </a:rPr>
              <a:t>, cleaning it by removing rows with all </a:t>
            </a:r>
            <a:r>
              <a:rPr lang="en-US" b="0" i="0" dirty="0" err="1">
                <a:solidFill>
                  <a:srgbClr val="D1D5DB"/>
                </a:solidFill>
                <a:effectLst/>
                <a:latin typeface="Söhne"/>
              </a:rPr>
              <a:t>NaN</a:t>
            </a:r>
            <a:r>
              <a:rPr lang="en-US" b="0" i="0" dirty="0">
                <a:solidFill>
                  <a:srgbClr val="D1D5DB"/>
                </a:solidFill>
                <a:effectLst/>
                <a:latin typeface="Söhne"/>
              </a:rPr>
              <a:t> values. Finally, the cleaned </a:t>
            </a:r>
            <a:r>
              <a:rPr lang="en-US" b="0" i="0" dirty="0" err="1">
                <a:solidFill>
                  <a:srgbClr val="D1D5DB"/>
                </a:solidFill>
                <a:effectLst/>
                <a:latin typeface="Söhne"/>
              </a:rPr>
              <a:t>DataFrame</a:t>
            </a:r>
            <a:r>
              <a:rPr lang="en-US" b="0" i="0" dirty="0">
                <a:solidFill>
                  <a:srgbClr val="D1D5DB"/>
                </a:solidFill>
                <a:effectLst/>
                <a:latin typeface="Söhne"/>
              </a:rPr>
              <a:t> is saved to an Excel file named "immigration_israeil.xlsx" at the specified file path. The output provides a structured and organized representation of the migration data, facilitating further analysis and data manipulation.</a:t>
            </a:r>
            <a:endParaRPr lang="en-US" dirty="0"/>
          </a:p>
        </p:txBody>
      </p:sp>
    </p:spTree>
    <p:extLst>
      <p:ext uri="{BB962C8B-B14F-4D97-AF65-F5344CB8AC3E}">
        <p14:creationId xmlns:p14="http://schemas.microsoft.com/office/powerpoint/2010/main" val="504917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D1D5DB"/>
                </a:solidFill>
                <a:effectLst/>
                <a:latin typeface="Söhne"/>
              </a:rPr>
              <a:t>The script opens a Chrome browser using Selenium, navigates to the provided URL, and waits for the table with the ID '</a:t>
            </a:r>
            <a:r>
              <a:rPr lang="en-US" b="0" i="0" dirty="0" err="1">
                <a:solidFill>
                  <a:srgbClr val="D1D5DB"/>
                </a:solidFill>
                <a:effectLst/>
                <a:latin typeface="Söhne"/>
              </a:rPr>
              <a:t>donnees</a:t>
            </a:r>
            <a:r>
              <a:rPr lang="en-US" b="0" i="0" dirty="0">
                <a:solidFill>
                  <a:srgbClr val="D1D5DB"/>
                </a:solidFill>
                <a:effectLst/>
                <a:latin typeface="Söhne"/>
              </a:rPr>
              <a:t>' to be present on the page. Once the table is located, the HTML content is parsed using </a:t>
            </a:r>
            <a:r>
              <a:rPr lang="en-US" b="0" i="0" dirty="0" err="1">
                <a:solidFill>
                  <a:srgbClr val="D1D5DB"/>
                </a:solidFill>
                <a:effectLst/>
                <a:latin typeface="Söhne"/>
              </a:rPr>
              <a:t>BeautifulSoup</a:t>
            </a:r>
            <a:r>
              <a:rPr lang="en-US" b="0" i="0" dirty="0">
                <a:solidFill>
                  <a:srgbClr val="D1D5DB"/>
                </a:solidFill>
                <a:effectLst/>
                <a:latin typeface="Söhne"/>
              </a:rPr>
              <a:t>. The script then converts the HTML table into a pandas </a:t>
            </a:r>
            <a:r>
              <a:rPr lang="en-US" b="0" i="0" dirty="0" err="1">
                <a:solidFill>
                  <a:srgbClr val="D1D5DB"/>
                </a:solidFill>
                <a:effectLst/>
                <a:latin typeface="Söhne"/>
              </a:rPr>
              <a:t>DataFrame</a:t>
            </a:r>
            <a:r>
              <a:rPr lang="en-US" b="0" i="0" dirty="0">
                <a:solidFill>
                  <a:srgbClr val="D1D5DB"/>
                </a:solidFill>
                <a:effectLst/>
                <a:latin typeface="Söhne"/>
              </a:rPr>
              <a:t>, cleaning it by removing rows with all </a:t>
            </a:r>
            <a:r>
              <a:rPr lang="en-US" b="0" i="0" dirty="0" err="1">
                <a:solidFill>
                  <a:srgbClr val="D1D5DB"/>
                </a:solidFill>
                <a:effectLst/>
                <a:latin typeface="Söhne"/>
              </a:rPr>
              <a:t>NaN</a:t>
            </a:r>
            <a:r>
              <a:rPr lang="en-US" b="0" i="0" dirty="0">
                <a:solidFill>
                  <a:srgbClr val="D1D5DB"/>
                </a:solidFill>
                <a:effectLst/>
                <a:latin typeface="Söhne"/>
              </a:rPr>
              <a:t> values. Finally, the cleaned </a:t>
            </a:r>
            <a:r>
              <a:rPr lang="en-US" b="0" i="0" dirty="0" err="1">
                <a:solidFill>
                  <a:srgbClr val="D1D5DB"/>
                </a:solidFill>
                <a:effectLst/>
                <a:latin typeface="Söhne"/>
              </a:rPr>
              <a:t>DataFrame</a:t>
            </a:r>
            <a:r>
              <a:rPr lang="en-US" b="0" i="0" dirty="0">
                <a:solidFill>
                  <a:srgbClr val="D1D5DB"/>
                </a:solidFill>
                <a:effectLst/>
                <a:latin typeface="Söhne"/>
              </a:rPr>
              <a:t> is saved to an Excel file named "immigration_israeil.xlsx" at the specified file path. The output provides a structured and organized representation of the migration data, facilitating further analysis and data manipulation.</a:t>
            </a:r>
            <a:endParaRPr lang="en-US" dirty="0"/>
          </a:p>
        </p:txBody>
      </p:sp>
    </p:spTree>
    <p:extLst>
      <p:ext uri="{BB962C8B-B14F-4D97-AF65-F5344CB8AC3E}">
        <p14:creationId xmlns:p14="http://schemas.microsoft.com/office/powerpoint/2010/main" val="3465860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D1D5DB"/>
                </a:solidFill>
                <a:effectLst/>
                <a:latin typeface="Söhne"/>
              </a:rPr>
              <a:t>The script opens a Chrome browser using Selenium, navigates to the provided URL, and waits for the table with the ID '</a:t>
            </a:r>
            <a:r>
              <a:rPr lang="en-US" b="0" i="0" dirty="0" err="1">
                <a:solidFill>
                  <a:srgbClr val="D1D5DB"/>
                </a:solidFill>
                <a:effectLst/>
                <a:latin typeface="Söhne"/>
              </a:rPr>
              <a:t>donnees</a:t>
            </a:r>
            <a:r>
              <a:rPr lang="en-US" b="0" i="0" dirty="0">
                <a:solidFill>
                  <a:srgbClr val="D1D5DB"/>
                </a:solidFill>
                <a:effectLst/>
                <a:latin typeface="Söhne"/>
              </a:rPr>
              <a:t>' to be present on the page. Once the table is located, the HTML content is parsed using </a:t>
            </a:r>
            <a:r>
              <a:rPr lang="en-US" b="0" i="0" dirty="0" err="1">
                <a:solidFill>
                  <a:srgbClr val="D1D5DB"/>
                </a:solidFill>
                <a:effectLst/>
                <a:latin typeface="Söhne"/>
              </a:rPr>
              <a:t>BeautifulSoup</a:t>
            </a:r>
            <a:r>
              <a:rPr lang="en-US" b="0" i="0" dirty="0">
                <a:solidFill>
                  <a:srgbClr val="D1D5DB"/>
                </a:solidFill>
                <a:effectLst/>
                <a:latin typeface="Söhne"/>
              </a:rPr>
              <a:t>. The script then converts the HTML table into a pandas </a:t>
            </a:r>
            <a:r>
              <a:rPr lang="en-US" b="0" i="0" dirty="0" err="1">
                <a:solidFill>
                  <a:srgbClr val="D1D5DB"/>
                </a:solidFill>
                <a:effectLst/>
                <a:latin typeface="Söhne"/>
              </a:rPr>
              <a:t>DataFrame</a:t>
            </a:r>
            <a:r>
              <a:rPr lang="en-US" b="0" i="0" dirty="0">
                <a:solidFill>
                  <a:srgbClr val="D1D5DB"/>
                </a:solidFill>
                <a:effectLst/>
                <a:latin typeface="Söhne"/>
              </a:rPr>
              <a:t>, cleaning it by removing rows with all </a:t>
            </a:r>
            <a:r>
              <a:rPr lang="en-US" b="0" i="0" dirty="0" err="1">
                <a:solidFill>
                  <a:srgbClr val="D1D5DB"/>
                </a:solidFill>
                <a:effectLst/>
                <a:latin typeface="Söhne"/>
              </a:rPr>
              <a:t>NaN</a:t>
            </a:r>
            <a:r>
              <a:rPr lang="en-US" b="0" i="0" dirty="0">
                <a:solidFill>
                  <a:srgbClr val="D1D5DB"/>
                </a:solidFill>
                <a:effectLst/>
                <a:latin typeface="Söhne"/>
              </a:rPr>
              <a:t> values. Finally, the cleaned </a:t>
            </a:r>
            <a:r>
              <a:rPr lang="en-US" b="0" i="0" dirty="0" err="1">
                <a:solidFill>
                  <a:srgbClr val="D1D5DB"/>
                </a:solidFill>
                <a:effectLst/>
                <a:latin typeface="Söhne"/>
              </a:rPr>
              <a:t>DataFrame</a:t>
            </a:r>
            <a:r>
              <a:rPr lang="en-US" b="0" i="0" dirty="0">
                <a:solidFill>
                  <a:srgbClr val="D1D5DB"/>
                </a:solidFill>
                <a:effectLst/>
                <a:latin typeface="Söhne"/>
              </a:rPr>
              <a:t> is saved to an Excel file named "immigration_israeil.xlsx" at the specified file path. The output provides a structured and organized representation of the migration data, facilitating further analysis and data manipulation.</a:t>
            </a:r>
            <a:endParaRPr lang="en-US" dirty="0"/>
          </a:p>
        </p:txBody>
      </p:sp>
    </p:spTree>
    <p:extLst>
      <p:ext uri="{BB962C8B-B14F-4D97-AF65-F5344CB8AC3E}">
        <p14:creationId xmlns:p14="http://schemas.microsoft.com/office/powerpoint/2010/main" val="4113858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D1D5DB"/>
                </a:solidFill>
                <a:effectLst/>
                <a:latin typeface="Söhne"/>
              </a:rPr>
              <a:t>The script opens a Chrome browser using Selenium, navigates to the provided URL, and waits for the table with the ID '</a:t>
            </a:r>
            <a:r>
              <a:rPr lang="en-US" b="0" i="0" dirty="0" err="1">
                <a:solidFill>
                  <a:srgbClr val="D1D5DB"/>
                </a:solidFill>
                <a:effectLst/>
                <a:latin typeface="Söhne"/>
              </a:rPr>
              <a:t>donnees</a:t>
            </a:r>
            <a:r>
              <a:rPr lang="en-US" b="0" i="0" dirty="0">
                <a:solidFill>
                  <a:srgbClr val="D1D5DB"/>
                </a:solidFill>
                <a:effectLst/>
                <a:latin typeface="Söhne"/>
              </a:rPr>
              <a:t>' to be present on the page. Once the table is located, the HTML content is parsed using </a:t>
            </a:r>
            <a:r>
              <a:rPr lang="en-US" b="0" i="0" dirty="0" err="1">
                <a:solidFill>
                  <a:srgbClr val="D1D5DB"/>
                </a:solidFill>
                <a:effectLst/>
                <a:latin typeface="Söhne"/>
              </a:rPr>
              <a:t>BeautifulSoup</a:t>
            </a:r>
            <a:r>
              <a:rPr lang="en-US" b="0" i="0" dirty="0">
                <a:solidFill>
                  <a:srgbClr val="D1D5DB"/>
                </a:solidFill>
                <a:effectLst/>
                <a:latin typeface="Söhne"/>
              </a:rPr>
              <a:t>. The script then converts the HTML table into a pandas </a:t>
            </a:r>
            <a:r>
              <a:rPr lang="en-US" b="0" i="0" dirty="0" err="1">
                <a:solidFill>
                  <a:srgbClr val="D1D5DB"/>
                </a:solidFill>
                <a:effectLst/>
                <a:latin typeface="Söhne"/>
              </a:rPr>
              <a:t>DataFrame</a:t>
            </a:r>
            <a:r>
              <a:rPr lang="en-US" b="0" i="0" dirty="0">
                <a:solidFill>
                  <a:srgbClr val="D1D5DB"/>
                </a:solidFill>
                <a:effectLst/>
                <a:latin typeface="Söhne"/>
              </a:rPr>
              <a:t>, cleaning it by removing rows with all </a:t>
            </a:r>
            <a:r>
              <a:rPr lang="en-US" b="0" i="0" dirty="0" err="1">
                <a:solidFill>
                  <a:srgbClr val="D1D5DB"/>
                </a:solidFill>
                <a:effectLst/>
                <a:latin typeface="Söhne"/>
              </a:rPr>
              <a:t>NaN</a:t>
            </a:r>
            <a:r>
              <a:rPr lang="en-US" b="0" i="0" dirty="0">
                <a:solidFill>
                  <a:srgbClr val="D1D5DB"/>
                </a:solidFill>
                <a:effectLst/>
                <a:latin typeface="Söhne"/>
              </a:rPr>
              <a:t> values. Finally, the cleaned </a:t>
            </a:r>
            <a:r>
              <a:rPr lang="en-US" b="0" i="0" dirty="0" err="1">
                <a:solidFill>
                  <a:srgbClr val="D1D5DB"/>
                </a:solidFill>
                <a:effectLst/>
                <a:latin typeface="Söhne"/>
              </a:rPr>
              <a:t>DataFrame</a:t>
            </a:r>
            <a:r>
              <a:rPr lang="en-US" b="0" i="0" dirty="0">
                <a:solidFill>
                  <a:srgbClr val="D1D5DB"/>
                </a:solidFill>
                <a:effectLst/>
                <a:latin typeface="Söhne"/>
              </a:rPr>
              <a:t> is saved to an Excel file named "immigration_israeil.xlsx" at the specified file path. The output provides a structured and organized representation of the migration data, facilitating further analysis and data manipulation.</a:t>
            </a:r>
            <a:endParaRPr lang="en-US" dirty="0"/>
          </a:p>
        </p:txBody>
      </p:sp>
    </p:spTree>
    <p:extLst>
      <p:ext uri="{BB962C8B-B14F-4D97-AF65-F5344CB8AC3E}">
        <p14:creationId xmlns:p14="http://schemas.microsoft.com/office/powerpoint/2010/main" val="1348740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3e13d9a7e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3e13d9a7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Now we arrived to predict part, we used </a:t>
            </a:r>
            <a:r>
              <a:rPr lang="en-US" dirty="0" err="1"/>
              <a:t>weka</a:t>
            </a:r>
            <a:r>
              <a:rPr lang="en-US" dirty="0"/>
              <a:t> to achieve this, so we took the data of number of Palestinian refugees where we are going to apply the prediction, as you see the data contains the year, </a:t>
            </a:r>
            <a:r>
              <a:rPr lang="en-US" dirty="0" err="1"/>
              <a:t>country,,,,,,,Let’s</a:t>
            </a:r>
            <a:r>
              <a:rPr lang="en-US" dirty="0"/>
              <a:t> </a:t>
            </a:r>
            <a:r>
              <a:rPr lang="en-US" dirty="0" err="1"/>
              <a:t>devide</a:t>
            </a:r>
            <a:r>
              <a:rPr lang="en-US" dirty="0"/>
              <a:t> this part to steps =&gt; we already </a:t>
            </a:r>
            <a:r>
              <a:rPr lang="en-US" dirty="0" err="1"/>
              <a:t>analyse</a:t>
            </a:r>
            <a:r>
              <a:rPr lang="en-US" dirty="0"/>
              <a:t> the data and our object is to predict the total number of </a:t>
            </a:r>
            <a:r>
              <a:rPr lang="en-US" dirty="0" err="1"/>
              <a:t>refugeeswe</a:t>
            </a:r>
            <a:r>
              <a:rPr lang="en-US" dirty="0"/>
              <a:t> load our data, for us it was csv so we made it </a:t>
            </a:r>
            <a:r>
              <a:rPr lang="en-US" dirty="0" err="1"/>
              <a:t>arff</a:t>
            </a:r>
            <a:r>
              <a:rPr lang="en-US" dirty="0"/>
              <a:t> </a:t>
            </a:r>
            <a:r>
              <a:rPr lang="en-US" dirty="0" err="1"/>
              <a:t>extention</a:t>
            </a:r>
            <a:r>
              <a:rPr lang="en-US" dirty="0"/>
              <a:t> to deal with it And we </a:t>
            </a:r>
            <a:r>
              <a:rPr lang="en-US" dirty="0" err="1"/>
              <a:t>choosed</a:t>
            </a:r>
            <a:r>
              <a:rPr lang="en-US"/>
              <a:t> our model ( choice )</a:t>
            </a:r>
            <a:endParaRPr lang="en-US" dirty="0"/>
          </a:p>
        </p:txBody>
      </p:sp>
    </p:spTree>
    <p:extLst>
      <p:ext uri="{BB962C8B-B14F-4D97-AF65-F5344CB8AC3E}">
        <p14:creationId xmlns:p14="http://schemas.microsoft.com/office/powerpoint/2010/main" val="32710374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dirty="0"/>
              <a:t>Random Forest is a supervised learning algorithm that uses a group of decision trees, each trained on a different subset of the </a:t>
            </a:r>
            <a:r>
              <a:rPr lang="en-US" dirty="0" err="1"/>
              <a:t>dataThe</a:t>
            </a:r>
            <a:r>
              <a:rPr lang="en-US" dirty="0"/>
              <a:t> final prediction is made by combining the outputs of these trees. </a:t>
            </a:r>
            <a:r>
              <a:rPr lang="en-US" dirty="0" err="1"/>
              <a:t>ArffLoader</a:t>
            </a:r>
            <a:r>
              <a:rPr lang="en-US" dirty="0"/>
              <a:t>: reads the ARFF file and converts it into a format that WEKA can </a:t>
            </a:r>
            <a:r>
              <a:rPr lang="en-US" dirty="0" err="1"/>
              <a:t>understand.ClassAssigner</a:t>
            </a:r>
            <a:r>
              <a:rPr lang="en-US" dirty="0"/>
              <a:t>: designates which attribute is the class, this is crucial for supervised learning where the algorithm learns from labeled </a:t>
            </a:r>
            <a:r>
              <a:rPr lang="en-US" dirty="0" err="1"/>
              <a:t>examplesTrainingSetMaker</a:t>
            </a:r>
            <a:r>
              <a:rPr lang="en-US" dirty="0"/>
              <a:t>: It takes the dataset and separates it into two sets - one used to teach (train) the model and the other to check how well the model is </a:t>
            </a:r>
            <a:r>
              <a:rPr lang="en-US" dirty="0" err="1"/>
              <a:t>doingRandomForest</a:t>
            </a:r>
            <a:r>
              <a:rPr lang="en-US" dirty="0"/>
              <a:t>: It creates a "forest" (collection) of decision trees, each tree is trained on a different subset of the data and votes on predictions. </a:t>
            </a:r>
            <a:r>
              <a:rPr lang="en-US" dirty="0" err="1"/>
              <a:t>SerializedModelSaver</a:t>
            </a:r>
            <a:r>
              <a:rPr lang="en-US" dirty="0"/>
              <a:t>: This component is used to save the trained Random Forest model after it has been trained, so we can reuse it later without having to retrain it ( Pentaho)</a:t>
            </a:r>
          </a:p>
        </p:txBody>
      </p:sp>
    </p:spTree>
    <p:extLst>
      <p:ext uri="{BB962C8B-B14F-4D97-AF65-F5344CB8AC3E}">
        <p14:creationId xmlns:p14="http://schemas.microsoft.com/office/powerpoint/2010/main" val="704217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buFont typeface="+mj-lt"/>
              <a:buAutoNum type="arabicPeriod"/>
            </a:pPr>
            <a:r>
              <a:rPr lang="en-US" dirty="0"/>
              <a:t>correlation coefficient : close to 1 suggests a very strong positive correlation between the predicted values and the actual outcomes. In this case, the model is capturing the patterns in the data extremely well.</a:t>
            </a:r>
          </a:p>
          <a:p>
            <a:pPr algn="l">
              <a:buFont typeface="+mj-lt"/>
              <a:buAutoNum type="arabicPeriod"/>
            </a:pPr>
            <a:r>
              <a:rPr lang="en-US" dirty="0"/>
              <a:t>Mean Absolute Error (MAE): measures the average size of errors between predicted and actual values. A lower MAE indicates better accuracy, and in this case, the value is relatively </a:t>
            </a:r>
            <a:r>
              <a:rPr lang="en-US" dirty="0" err="1"/>
              <a:t>low.Root</a:t>
            </a:r>
            <a:endParaRPr lang="en-US" dirty="0"/>
          </a:p>
          <a:p>
            <a:pPr algn="l">
              <a:buFont typeface="+mj-lt"/>
              <a:buAutoNum type="arabicPeriod"/>
            </a:pPr>
            <a:r>
              <a:rPr lang="en-US" dirty="0"/>
              <a:t>Mean Squared Error (RMSE): represents the standard deviation of the residuals, a lower RMSE suggests better model performance. Relative Absolute Error: A lower percentage suggests better accuracy.</a:t>
            </a:r>
          </a:p>
          <a:p>
            <a:pPr algn="l">
              <a:buFont typeface="+mj-lt"/>
              <a:buAutoNum type="arabicPeriod"/>
            </a:pPr>
            <a:r>
              <a:rPr lang="en-US" dirty="0"/>
              <a:t>Root Relative Squared Error: Similar to relative absolute error, again, a lower percentage is desirable.</a:t>
            </a:r>
          </a:p>
        </p:txBody>
      </p:sp>
    </p:spTree>
    <p:extLst>
      <p:ext uri="{BB962C8B-B14F-4D97-AF65-F5344CB8AC3E}">
        <p14:creationId xmlns:p14="http://schemas.microsoft.com/office/powerpoint/2010/main" val="31639736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en-US" dirty="0"/>
              <a:t>Here we include our model in Pentaho using some tools available there, so we have our data then </a:t>
            </a:r>
            <a:r>
              <a:rPr lang="en-US" dirty="0" err="1"/>
              <a:t>weka</a:t>
            </a:r>
            <a:r>
              <a:rPr lang="en-US" dirty="0"/>
              <a:t> scoring where we select our model then we will have our output of data that predict number of refugees</a:t>
            </a:r>
          </a:p>
        </p:txBody>
      </p:sp>
    </p:spTree>
    <p:extLst>
      <p:ext uri="{BB962C8B-B14F-4D97-AF65-F5344CB8AC3E}">
        <p14:creationId xmlns:p14="http://schemas.microsoft.com/office/powerpoint/2010/main" val="2991574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lgn="l">
              <a:buFont typeface="+mj-lt"/>
              <a:buNone/>
            </a:pPr>
            <a:r>
              <a:rPr lang="en-US" b="1" i="0" dirty="0">
                <a:solidFill>
                  <a:srgbClr val="D1D5DB"/>
                </a:solidFill>
                <a:effectLst/>
                <a:latin typeface="Söhne"/>
              </a:rPr>
              <a:t>and like you see the total protected giving and that’s incredible close to what we have</a:t>
            </a:r>
            <a:endParaRPr lang="en-US" dirty="0"/>
          </a:p>
        </p:txBody>
      </p:sp>
    </p:spTree>
    <p:extLst>
      <p:ext uri="{BB962C8B-B14F-4D97-AF65-F5344CB8AC3E}">
        <p14:creationId xmlns:p14="http://schemas.microsoft.com/office/powerpoint/2010/main" val="21130899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Tools </a:t>
            </a:r>
            <a:r>
              <a:rPr lang="fr-FR" dirty="0" err="1"/>
              <a:t>that</a:t>
            </a:r>
            <a:r>
              <a:rPr lang="fr-FR" dirty="0"/>
              <a:t> </a:t>
            </a:r>
            <a:r>
              <a:rPr lang="fr-FR" dirty="0" err="1"/>
              <a:t>we</a:t>
            </a:r>
            <a:r>
              <a:rPr lang="fr-FR" dirty="0"/>
              <a:t> </a:t>
            </a:r>
            <a:r>
              <a:rPr lang="fr-FR" dirty="0" err="1"/>
              <a:t>used</a:t>
            </a:r>
            <a:r>
              <a:rPr lang="fr-FR" dirty="0"/>
              <a:t> durant </a:t>
            </a:r>
            <a:r>
              <a:rPr lang="fr-FR" dirty="0" err="1"/>
              <a:t>this</a:t>
            </a:r>
            <a:r>
              <a:rPr lang="fr-FR" dirty="0"/>
              <a:t> </a:t>
            </a:r>
            <a:r>
              <a:rPr lang="fr-FR" dirty="0" err="1"/>
              <a:t>work</a:t>
            </a:r>
            <a:r>
              <a:rPr lang="fr-FR" dirty="0"/>
              <a:t>, </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447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Tools </a:t>
            </a:r>
            <a:r>
              <a:rPr lang="fr-FR" dirty="0" err="1"/>
              <a:t>that</a:t>
            </a:r>
            <a:r>
              <a:rPr lang="fr-FR" dirty="0"/>
              <a:t> </a:t>
            </a:r>
            <a:r>
              <a:rPr lang="fr-FR" dirty="0" err="1"/>
              <a:t>we</a:t>
            </a:r>
            <a:r>
              <a:rPr lang="fr-FR" dirty="0"/>
              <a:t> </a:t>
            </a:r>
            <a:r>
              <a:rPr lang="fr-FR" dirty="0" err="1"/>
              <a:t>used</a:t>
            </a:r>
            <a:r>
              <a:rPr lang="fr-FR" dirty="0"/>
              <a:t> durant </a:t>
            </a:r>
            <a:r>
              <a:rPr lang="fr-FR" dirty="0" err="1"/>
              <a:t>this</a:t>
            </a:r>
            <a:r>
              <a:rPr lang="fr-FR" dirty="0"/>
              <a:t> </a:t>
            </a:r>
            <a:r>
              <a:rPr lang="fr-FR" dirty="0" err="1"/>
              <a:t>work</a:t>
            </a:r>
            <a:r>
              <a:rPr lang="fr-FR" dirty="0"/>
              <a:t>, </a:t>
            </a:r>
            <a:endParaRPr dirty="0"/>
          </a:p>
        </p:txBody>
      </p:sp>
    </p:spTree>
    <p:extLst>
      <p:ext uri="{BB962C8B-B14F-4D97-AF65-F5344CB8AC3E}">
        <p14:creationId xmlns:p14="http://schemas.microsoft.com/office/powerpoint/2010/main" val="139996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Starting about our bus matrix, so as you see we have 6 fact tables and 8 dimension table</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For our logical model, we have 2 </a:t>
            </a:r>
            <a:r>
              <a:rPr lang="en-US" sz="1050" dirty="0" err="1">
                <a:solidFill>
                  <a:srgbClr val="3C4043"/>
                </a:solidFill>
                <a:highlight>
                  <a:srgbClr val="FFFFFF"/>
                </a:highlight>
                <a:latin typeface="Roboto"/>
                <a:ea typeface="Roboto"/>
                <a:cs typeface="Roboto"/>
                <a:sym typeface="Roboto"/>
              </a:rPr>
              <a:t>datamarts</a:t>
            </a:r>
            <a:r>
              <a:rPr lang="en-US" sz="1050" dirty="0">
                <a:solidFill>
                  <a:srgbClr val="3C4043"/>
                </a:solidFill>
                <a:highlight>
                  <a:srgbClr val="FFFFFF"/>
                </a:highlight>
                <a:latin typeface="Roboto"/>
                <a:ea typeface="Roboto"/>
                <a:cs typeface="Roboto"/>
                <a:sym typeface="Roboto"/>
              </a:rPr>
              <a:t>, as I </a:t>
            </a:r>
            <a:r>
              <a:rPr lang="en-US" sz="1050" dirty="0" err="1">
                <a:solidFill>
                  <a:srgbClr val="3C4043"/>
                </a:solidFill>
                <a:highlight>
                  <a:srgbClr val="FFFFFF"/>
                </a:highlight>
                <a:latin typeface="Roboto"/>
                <a:ea typeface="Roboto"/>
                <a:cs typeface="Roboto"/>
                <a:sym typeface="Roboto"/>
              </a:rPr>
              <a:t>montionned</a:t>
            </a:r>
            <a:r>
              <a:rPr lang="en-US" sz="1050" dirty="0">
                <a:solidFill>
                  <a:srgbClr val="3C4043"/>
                </a:solidFill>
                <a:highlight>
                  <a:srgbClr val="FFFFFF"/>
                </a:highlight>
                <a:latin typeface="Roboto"/>
                <a:ea typeface="Roboto"/>
                <a:cs typeface="Roboto"/>
                <a:sym typeface="Roboto"/>
              </a:rPr>
              <a:t> before we have 2 time tables dimensions, because when we started searching or collecting data we found that some data started from 2000 with dimension hierarchy of day/month/year when some other data start before 2000, to be exact it starts from 1950 and it has only the year as dimension hierarchy, so we faced a problem that lead us to split out logical model to 2 </a:t>
            </a:r>
            <a:r>
              <a:rPr lang="en-US" sz="1050" dirty="0" err="1">
                <a:solidFill>
                  <a:srgbClr val="3C4043"/>
                </a:solidFill>
                <a:highlight>
                  <a:srgbClr val="FFFFFF"/>
                </a:highlight>
                <a:latin typeface="Roboto"/>
                <a:ea typeface="Roboto"/>
                <a:cs typeface="Roboto"/>
                <a:sym typeface="Roboto"/>
              </a:rPr>
              <a:t>datamartsFor</a:t>
            </a:r>
            <a:r>
              <a:rPr lang="en-US" sz="1050" dirty="0">
                <a:solidFill>
                  <a:srgbClr val="3C4043"/>
                </a:solidFill>
                <a:highlight>
                  <a:srgbClr val="FFFFFF"/>
                </a:highlight>
                <a:latin typeface="Roboto"/>
                <a:ea typeface="Roboto"/>
                <a:cs typeface="Roboto"/>
                <a:sym typeface="Roboto"/>
              </a:rPr>
              <a:t> our first </a:t>
            </a:r>
            <a:r>
              <a:rPr lang="en-US" sz="1050" dirty="0" err="1">
                <a:solidFill>
                  <a:srgbClr val="3C4043"/>
                </a:solidFill>
                <a:highlight>
                  <a:srgbClr val="FFFFFF"/>
                </a:highlight>
                <a:latin typeface="Roboto"/>
                <a:ea typeface="Roboto"/>
                <a:cs typeface="Roboto"/>
                <a:sym typeface="Roboto"/>
              </a:rPr>
              <a:t>datamart</a:t>
            </a:r>
            <a:r>
              <a:rPr lang="en-US" sz="1050" dirty="0">
                <a:solidFill>
                  <a:srgbClr val="3C4043"/>
                </a:solidFill>
                <a:highlight>
                  <a:srgbClr val="FFFFFF"/>
                </a:highlight>
                <a:latin typeface="Roboto"/>
                <a:ea typeface="Roboto"/>
                <a:cs typeface="Roboto"/>
                <a:sym typeface="Roboto"/>
              </a:rPr>
              <a:t>, as you see in the center we have fact table </a:t>
            </a:r>
            <a:r>
              <a:rPr lang="en-US" sz="1050" dirty="0" err="1">
                <a:solidFill>
                  <a:srgbClr val="3C4043"/>
                </a:solidFill>
                <a:highlight>
                  <a:srgbClr val="FFFFFF"/>
                </a:highlight>
                <a:latin typeface="Roboto"/>
                <a:ea typeface="Roboto"/>
                <a:cs typeface="Roboto"/>
                <a:sym typeface="Roboto"/>
              </a:rPr>
              <a:t>sourended</a:t>
            </a:r>
            <a:r>
              <a:rPr lang="en-US" sz="1050" dirty="0">
                <a:solidFill>
                  <a:srgbClr val="3C4043"/>
                </a:solidFill>
                <a:highlight>
                  <a:srgbClr val="FFFFFF"/>
                </a:highlight>
                <a:latin typeface="Roboto"/>
                <a:ea typeface="Roboto"/>
                <a:cs typeface="Roboto"/>
                <a:sym typeface="Roboto"/>
              </a:rPr>
              <a:t> by some dimension tables that connected through foreign keys, and the rest of </a:t>
            </a:r>
            <a:r>
              <a:rPr lang="en-US" sz="1050" dirty="0" err="1">
                <a:solidFill>
                  <a:srgbClr val="3C4043"/>
                </a:solidFill>
                <a:highlight>
                  <a:srgbClr val="FFFFFF"/>
                </a:highlight>
                <a:latin typeface="Roboto"/>
                <a:ea typeface="Roboto"/>
                <a:cs typeface="Roboto"/>
                <a:sym typeface="Roboto"/>
              </a:rPr>
              <a:t>culumns</a:t>
            </a:r>
            <a:r>
              <a:rPr lang="en-US" sz="1050" dirty="0">
                <a:solidFill>
                  <a:srgbClr val="3C4043"/>
                </a:solidFill>
                <a:highlight>
                  <a:srgbClr val="FFFFFF"/>
                </a:highlight>
                <a:latin typeface="Roboto"/>
                <a:ea typeface="Roboto"/>
                <a:cs typeface="Roboto"/>
                <a:sym typeface="Roboto"/>
              </a:rPr>
              <a:t>: </a:t>
            </a:r>
            <a:r>
              <a:rPr lang="en-US" sz="1050" dirty="0" err="1">
                <a:solidFill>
                  <a:srgbClr val="3C4043"/>
                </a:solidFill>
                <a:highlight>
                  <a:srgbClr val="FFFFFF"/>
                </a:highlight>
                <a:latin typeface="Roboto"/>
                <a:ea typeface="Roboto"/>
                <a:cs typeface="Roboto"/>
                <a:sym typeface="Roboto"/>
              </a:rPr>
              <a:t>deathCount</a:t>
            </a:r>
            <a:r>
              <a:rPr lang="en-US" sz="1050" dirty="0">
                <a:solidFill>
                  <a:srgbClr val="3C4043"/>
                </a:solidFill>
                <a:highlight>
                  <a:srgbClr val="FFFFFF"/>
                </a:highlight>
                <a:latin typeface="Roboto"/>
                <a:ea typeface="Roboto"/>
                <a:cs typeface="Roboto"/>
                <a:sym typeface="Roboto"/>
              </a:rPr>
              <a:t>, </a:t>
            </a:r>
            <a:r>
              <a:rPr lang="en-US" sz="1050" dirty="0" err="1">
                <a:solidFill>
                  <a:srgbClr val="3C4043"/>
                </a:solidFill>
                <a:highlight>
                  <a:srgbClr val="FFFFFF"/>
                </a:highlight>
                <a:latin typeface="Roboto"/>
                <a:ea typeface="Roboto"/>
                <a:cs typeface="Roboto"/>
                <a:sym typeface="Roboto"/>
              </a:rPr>
              <a:t>TotalVictims</a:t>
            </a:r>
            <a:r>
              <a:rPr lang="en-US" sz="1050" dirty="0">
                <a:solidFill>
                  <a:srgbClr val="3C4043"/>
                </a:solidFill>
                <a:highlight>
                  <a:srgbClr val="FFFFFF"/>
                </a:highlight>
                <a:latin typeface="Roboto"/>
                <a:ea typeface="Roboto"/>
                <a:cs typeface="Roboto"/>
                <a:sym typeface="Roboto"/>
              </a:rPr>
              <a:t>:, </a:t>
            </a:r>
            <a:r>
              <a:rPr lang="en-US" sz="1050" dirty="0" err="1">
                <a:solidFill>
                  <a:srgbClr val="3C4043"/>
                </a:solidFill>
                <a:highlight>
                  <a:srgbClr val="FFFFFF"/>
                </a:highlight>
                <a:latin typeface="Roboto"/>
                <a:ea typeface="Roboto"/>
                <a:cs typeface="Roboto"/>
                <a:sym typeface="Roboto"/>
              </a:rPr>
              <a:t>VictimsOverTime</a:t>
            </a:r>
            <a:r>
              <a:rPr lang="en-US" sz="1050" dirty="0">
                <a:solidFill>
                  <a:srgbClr val="3C4043"/>
                </a:solidFill>
                <a:highlight>
                  <a:srgbClr val="FFFFFF"/>
                </a:highlight>
                <a:latin typeface="Roboto"/>
                <a:ea typeface="Roboto"/>
                <a:cs typeface="Roboto"/>
                <a:sym typeface="Roboto"/>
              </a:rPr>
              <a:t> =&gt; Are some measures that we created like, these gives us </a:t>
            </a:r>
            <a:r>
              <a:rPr lang="en-US" sz="1050" dirty="0" err="1">
                <a:solidFill>
                  <a:srgbClr val="3C4043"/>
                </a:solidFill>
                <a:highlight>
                  <a:srgbClr val="FFFFFF"/>
                </a:highlight>
                <a:latin typeface="Roboto"/>
                <a:ea typeface="Roboto"/>
                <a:cs typeface="Roboto"/>
                <a:sym typeface="Roboto"/>
              </a:rPr>
              <a:t>informations</a:t>
            </a:r>
            <a:r>
              <a:rPr lang="en-US" sz="1050" dirty="0">
                <a:solidFill>
                  <a:srgbClr val="3C4043"/>
                </a:solidFill>
                <a:highlight>
                  <a:srgbClr val="FFFFFF"/>
                </a:highlight>
                <a:latin typeface="Roboto"/>
                <a:ea typeface="Roboto"/>
                <a:cs typeface="Roboto"/>
                <a:sym typeface="Roboto"/>
              </a:rPr>
              <a:t> with specific combination of date, category, country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50483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extLst>
      <p:ext uri="{BB962C8B-B14F-4D97-AF65-F5344CB8AC3E}">
        <p14:creationId xmlns:p14="http://schemas.microsoft.com/office/powerpoint/2010/main" val="258803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9" r:id="rId10"/>
    <p:sldLayoutId id="2147483660" r:id="rId11"/>
    <p:sldLayoutId id="2147483667" r:id="rId12"/>
    <p:sldLayoutId id="214748367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032" name="Picture 8" descr="How the World Could Help End the Israeli-Palestinian Conflict—and Prevent  Future Clashes | The Washington Institute">
            <a:extLst>
              <a:ext uri="{FF2B5EF4-FFF2-40B4-BE49-F238E27FC236}">
                <a16:creationId xmlns:a16="http://schemas.microsoft.com/office/drawing/2014/main" id="{B441E8FB-1907-99D8-B8C3-BE537B15E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13" y="728831"/>
            <a:ext cx="5290395" cy="3727088"/>
          </a:xfrm>
          <a:prstGeom prst="rect">
            <a:avLst/>
          </a:prstGeom>
          <a:noFill/>
          <a:extLst>
            <a:ext uri="{909E8E84-426E-40DD-AFC4-6F175D3DCCD1}">
              <a14:hiddenFill xmlns:a14="http://schemas.microsoft.com/office/drawing/2010/main">
                <a:solidFill>
                  <a:srgbClr val="FFFFFF"/>
                </a:solidFill>
              </a14:hiddenFill>
            </a:ext>
          </a:extLst>
        </p:spPr>
      </p:pic>
      <p:sp>
        <p:nvSpPr>
          <p:cNvPr id="128" name="Google Shape;128;p26"/>
          <p:cNvSpPr/>
          <p:nvPr/>
        </p:nvSpPr>
        <p:spPr>
          <a:xfrm rot="5400000">
            <a:off x="1013237" y="161730"/>
            <a:ext cx="3075702" cy="4820039"/>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29" name="Google Shape;129;p26"/>
          <p:cNvSpPr txBox="1">
            <a:spLocks noGrp="1"/>
          </p:cNvSpPr>
          <p:nvPr>
            <p:ph type="subTitle" idx="1"/>
          </p:nvPr>
        </p:nvSpPr>
        <p:spPr>
          <a:xfrm>
            <a:off x="326212" y="3214178"/>
            <a:ext cx="2982253" cy="3287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chemeClr val="lt1"/>
                </a:solidFill>
              </a:rPr>
              <a:t>THROUGHOUT THE LENS OF DATA.</a:t>
            </a:r>
            <a:endParaRPr b="1" dirty="0">
              <a:solidFill>
                <a:schemeClr val="lt1"/>
              </a:solidFill>
            </a:endParaRPr>
          </a:p>
        </p:txBody>
      </p:sp>
      <p:sp>
        <p:nvSpPr>
          <p:cNvPr id="131" name="Google Shape;131;p26"/>
          <p:cNvSpPr/>
          <p:nvPr/>
        </p:nvSpPr>
        <p:spPr>
          <a:xfrm rot="-5400000" flipH="1">
            <a:off x="7495748" y="2461200"/>
            <a:ext cx="3075703"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re 3">
            <a:extLst>
              <a:ext uri="{FF2B5EF4-FFF2-40B4-BE49-F238E27FC236}">
                <a16:creationId xmlns:a16="http://schemas.microsoft.com/office/drawing/2014/main" id="{ECD0320A-826A-3DE3-52B1-36B2B3AD4659}"/>
              </a:ext>
            </a:extLst>
          </p:cNvPr>
          <p:cNvSpPr>
            <a:spLocks noGrp="1"/>
          </p:cNvSpPr>
          <p:nvPr>
            <p:ph type="ctrTitle"/>
          </p:nvPr>
        </p:nvSpPr>
        <p:spPr>
          <a:xfrm>
            <a:off x="254888" y="1423109"/>
            <a:ext cx="4592400" cy="1782300"/>
          </a:xfrm>
        </p:spPr>
        <p:txBody>
          <a:bodyPr/>
          <a:lstStyle/>
          <a:p>
            <a:r>
              <a:rPr lang="en-US" sz="3600" dirty="0">
                <a:solidFill>
                  <a:schemeClr val="lt1"/>
                </a:solidFill>
              </a:rPr>
              <a:t>PALESTINE</a:t>
            </a:r>
            <a:br>
              <a:rPr lang="en-US" sz="3600" dirty="0">
                <a:solidFill>
                  <a:schemeClr val="lt1"/>
                </a:solidFill>
              </a:rPr>
            </a:br>
            <a:r>
              <a:rPr lang="en-US" sz="3600" dirty="0">
                <a:solidFill>
                  <a:schemeClr val="lt1"/>
                </a:solidFill>
              </a:rPr>
              <a:t>ISRAEIL </a:t>
            </a:r>
            <a:br>
              <a:rPr lang="en-US" sz="3600" dirty="0">
                <a:solidFill>
                  <a:schemeClr val="lt1"/>
                </a:solidFill>
              </a:rPr>
            </a:br>
            <a:r>
              <a:rPr lang="en-US" sz="3600" dirty="0">
                <a:solidFill>
                  <a:schemeClr val="lt1"/>
                </a:solidFill>
              </a:rPr>
              <a:t>CONFLICT</a:t>
            </a:r>
            <a:endParaRPr lang="en-US" sz="3600" dirty="0"/>
          </a:p>
        </p:txBody>
      </p:sp>
      <p:sp>
        <p:nvSpPr>
          <p:cNvPr id="5" name="Google Shape;129;p26">
            <a:extLst>
              <a:ext uri="{FF2B5EF4-FFF2-40B4-BE49-F238E27FC236}">
                <a16:creationId xmlns:a16="http://schemas.microsoft.com/office/drawing/2014/main" id="{C1A90BFA-0498-F836-C091-BD77ED830328}"/>
              </a:ext>
            </a:extLst>
          </p:cNvPr>
          <p:cNvSpPr txBox="1">
            <a:spLocks/>
          </p:cNvSpPr>
          <p:nvPr/>
        </p:nvSpPr>
        <p:spPr>
          <a:xfrm>
            <a:off x="326212" y="3661889"/>
            <a:ext cx="3688069" cy="3287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0000"/>
              </a:buClr>
              <a:buSzPts val="1200"/>
              <a:buFont typeface="Catamaran Light"/>
              <a:buNone/>
              <a:defRPr sz="12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2800"/>
              <a:buFont typeface="Catamaran Light"/>
              <a:buNone/>
              <a:defRPr sz="2800" b="0" i="0" u="none" strike="noStrike" cap="none">
                <a:solidFill>
                  <a:schemeClr val="dk1"/>
                </a:solidFill>
                <a:latin typeface="Catamaran Light"/>
                <a:ea typeface="Catamaran Light"/>
                <a:cs typeface="Catamaran Light"/>
                <a:sym typeface="Catamaran Light"/>
              </a:defRPr>
            </a:lvl9pPr>
          </a:lstStyle>
          <a:p>
            <a:pPr marL="0" indent="0"/>
            <a:r>
              <a:rPr lang="en-US" dirty="0">
                <a:solidFill>
                  <a:schemeClr val="lt1"/>
                </a:solidFill>
              </a:rPr>
              <a:t>Business Intelligent project</a:t>
            </a:r>
          </a:p>
          <a:p>
            <a:pPr marL="0" indent="0"/>
            <a:r>
              <a:rPr lang="en-US" dirty="0">
                <a:solidFill>
                  <a:schemeClr val="lt1"/>
                </a:solidFill>
              </a:rPr>
              <a:t>Data Science Master</a:t>
            </a:r>
          </a:p>
        </p:txBody>
      </p:sp>
      <p:sp>
        <p:nvSpPr>
          <p:cNvPr id="6" name="Google Shape;56;p13">
            <a:extLst>
              <a:ext uri="{FF2B5EF4-FFF2-40B4-BE49-F238E27FC236}">
                <a16:creationId xmlns:a16="http://schemas.microsoft.com/office/drawing/2014/main" id="{FCF89194-EE5B-E167-3341-1E233F5DA693}"/>
              </a:ext>
            </a:extLst>
          </p:cNvPr>
          <p:cNvSpPr txBox="1"/>
          <p:nvPr/>
        </p:nvSpPr>
        <p:spPr>
          <a:xfrm>
            <a:off x="8158264" y="4797282"/>
            <a:ext cx="985736" cy="3462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50" b="1" dirty="0">
                <a:solidFill>
                  <a:schemeClr val="accent2"/>
                </a:solidFill>
                <a:latin typeface="Livvic" panose="020F0502020204030204" pitchFamily="2" charset="0"/>
                <a:cs typeface="Poppins Black" panose="00000A00000000000000" pitchFamily="2" charset="0"/>
              </a:rPr>
              <a:t>2023-2024</a:t>
            </a:r>
            <a:endParaRPr sz="1050" b="1" dirty="0">
              <a:solidFill>
                <a:schemeClr val="accent2"/>
              </a:solidFill>
              <a:latin typeface="Livvic" panose="020F0502020204030204" pitchFamily="2" charset="0"/>
              <a:cs typeface="Poppins Black" panose="00000A00000000000000" pitchFamily="2" charset="0"/>
            </a:endParaRPr>
          </a:p>
        </p:txBody>
      </p:sp>
      <p:pic>
        <p:nvPicPr>
          <p:cNvPr id="7" name="Picture 6" descr="https://www.uca.ma/public/files/images/site-1-2525ed2b2ad29dfbbe242515dda9cf43-2143650689.png">
            <a:extLst>
              <a:ext uri="{FF2B5EF4-FFF2-40B4-BE49-F238E27FC236}">
                <a16:creationId xmlns:a16="http://schemas.microsoft.com/office/drawing/2014/main" id="{2268969D-6B48-B8F5-EF68-E81F0FD84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939" y="74275"/>
            <a:ext cx="266219" cy="3362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6" name="Google Shape;225;p34">
            <a:extLst>
              <a:ext uri="{FF2B5EF4-FFF2-40B4-BE49-F238E27FC236}">
                <a16:creationId xmlns:a16="http://schemas.microsoft.com/office/drawing/2014/main" id="{B515F274-A7B2-C288-41F2-F9190F2B353D}"/>
              </a:ext>
            </a:extLst>
          </p:cNvPr>
          <p:cNvSpPr/>
          <p:nvPr/>
        </p:nvSpPr>
        <p:spPr>
          <a:xfrm rot="5400000" flipH="1">
            <a:off x="2205531" y="-1740515"/>
            <a:ext cx="441434" cy="4540469"/>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25;p34">
            <a:extLst>
              <a:ext uri="{FF2B5EF4-FFF2-40B4-BE49-F238E27FC236}">
                <a16:creationId xmlns:a16="http://schemas.microsoft.com/office/drawing/2014/main" id="{7E842C9A-367C-2765-1585-6541303D6FE0}"/>
              </a:ext>
            </a:extLst>
          </p:cNvPr>
          <p:cNvSpPr/>
          <p:nvPr/>
        </p:nvSpPr>
        <p:spPr>
          <a:xfrm rot="5400000" flipH="1">
            <a:off x="2205531" y="-1749483"/>
            <a:ext cx="441435" cy="4540469"/>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34"/>
          <p:cNvSpPr txBox="1">
            <a:spLocks noGrp="1"/>
          </p:cNvSpPr>
          <p:nvPr>
            <p:ph type="ctrTitle"/>
          </p:nvPr>
        </p:nvSpPr>
        <p:spPr>
          <a:xfrm>
            <a:off x="68897" y="-68172"/>
            <a:ext cx="3812461"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OUR DATA SOURCES</a:t>
            </a:r>
            <a:endParaRPr dirty="0">
              <a:solidFill>
                <a:schemeClr val="bg1"/>
              </a:solidFill>
            </a:endParaRPr>
          </a:p>
        </p:txBody>
      </p:sp>
      <p:graphicFrame>
        <p:nvGraphicFramePr>
          <p:cNvPr id="4" name="Google Shape;83;p17">
            <a:extLst>
              <a:ext uri="{FF2B5EF4-FFF2-40B4-BE49-F238E27FC236}">
                <a16:creationId xmlns:a16="http://schemas.microsoft.com/office/drawing/2014/main" id="{113EDC32-BF71-4D0E-EFE3-DED054622788}"/>
              </a:ext>
            </a:extLst>
          </p:cNvPr>
          <p:cNvGraphicFramePr/>
          <p:nvPr>
            <p:extLst>
              <p:ext uri="{D42A27DB-BD31-4B8C-83A1-F6EECF244321}">
                <p14:modId xmlns:p14="http://schemas.microsoft.com/office/powerpoint/2010/main" val="920944732"/>
              </p:ext>
            </p:extLst>
          </p:nvPr>
        </p:nvGraphicFramePr>
        <p:xfrm>
          <a:off x="148281" y="1015353"/>
          <a:ext cx="8823118" cy="3768426"/>
        </p:xfrm>
        <a:graphic>
          <a:graphicData uri="http://schemas.openxmlformats.org/drawingml/2006/table">
            <a:tbl>
              <a:tblPr>
                <a:tableStyleId>{775DCB02-9BB8-47FD-8907-85C794F793BA}</a:tableStyleId>
              </a:tblPr>
              <a:tblGrid>
                <a:gridCol w="2393497">
                  <a:extLst>
                    <a:ext uri="{9D8B030D-6E8A-4147-A177-3AD203B41FA5}">
                      <a16:colId xmlns:a16="http://schemas.microsoft.com/office/drawing/2014/main" val="20000"/>
                    </a:ext>
                  </a:extLst>
                </a:gridCol>
                <a:gridCol w="1255612">
                  <a:extLst>
                    <a:ext uri="{9D8B030D-6E8A-4147-A177-3AD203B41FA5}">
                      <a16:colId xmlns:a16="http://schemas.microsoft.com/office/drawing/2014/main" val="20001"/>
                    </a:ext>
                  </a:extLst>
                </a:gridCol>
                <a:gridCol w="1749115">
                  <a:extLst>
                    <a:ext uri="{9D8B030D-6E8A-4147-A177-3AD203B41FA5}">
                      <a16:colId xmlns:a16="http://schemas.microsoft.com/office/drawing/2014/main" val="20002"/>
                    </a:ext>
                  </a:extLst>
                </a:gridCol>
                <a:gridCol w="1811583">
                  <a:extLst>
                    <a:ext uri="{9D8B030D-6E8A-4147-A177-3AD203B41FA5}">
                      <a16:colId xmlns:a16="http://schemas.microsoft.com/office/drawing/2014/main" val="20003"/>
                    </a:ext>
                  </a:extLst>
                </a:gridCol>
                <a:gridCol w="1613311">
                  <a:extLst>
                    <a:ext uri="{9D8B030D-6E8A-4147-A177-3AD203B41FA5}">
                      <a16:colId xmlns:a16="http://schemas.microsoft.com/office/drawing/2014/main" val="20004"/>
                    </a:ext>
                  </a:extLst>
                </a:gridCol>
              </a:tblGrid>
              <a:tr h="370556">
                <a:tc>
                  <a:txBody>
                    <a:bodyPr/>
                    <a:lstStyle/>
                    <a:p>
                      <a:pPr marL="0" lvl="0" indent="0" algn="ctr" rtl="0">
                        <a:spcBef>
                          <a:spcPts val="0"/>
                        </a:spcBef>
                        <a:spcAft>
                          <a:spcPts val="0"/>
                        </a:spcAft>
                        <a:buNone/>
                      </a:pPr>
                      <a:r>
                        <a:rPr lang="fr-MA" sz="1200" b="1" dirty="0">
                          <a:solidFill>
                            <a:schemeClr val="tx1">
                              <a:lumMod val="50000"/>
                            </a:schemeClr>
                          </a:solidFill>
                        </a:rPr>
                        <a:t>FILE TITLE</a:t>
                      </a:r>
                      <a:endParaRPr sz="1200" b="1" dirty="0">
                        <a:solidFill>
                          <a:schemeClr val="tx1">
                            <a:lumMod val="50000"/>
                          </a:schemeClr>
                        </a:solidFill>
                        <a:latin typeface="Poppins" panose="00000500000000000000" pitchFamily="2" charset="0"/>
                        <a:cs typeface="Poppins" panose="00000500000000000000" pitchFamily="2" charset="0"/>
                      </a:endParaRPr>
                    </a:p>
                  </a:txBody>
                  <a:tcPr marL="91425" marR="91425" marT="91425" marB="91425"/>
                </a:tc>
                <a:tc>
                  <a:txBody>
                    <a:bodyPr/>
                    <a:lstStyle/>
                    <a:p>
                      <a:pPr marL="0" lvl="0" indent="0" algn="l" rtl="0">
                        <a:spcBef>
                          <a:spcPts val="0"/>
                        </a:spcBef>
                        <a:spcAft>
                          <a:spcPts val="0"/>
                        </a:spcAft>
                        <a:buNone/>
                      </a:pPr>
                      <a:r>
                        <a:rPr lang="fr-MA" sz="1200" b="1" dirty="0">
                          <a:solidFill>
                            <a:schemeClr val="tx1">
                              <a:lumMod val="50000"/>
                            </a:schemeClr>
                          </a:solidFill>
                        </a:rPr>
                        <a:t>SOURCE</a:t>
                      </a:r>
                      <a:r>
                        <a:rPr lang="fr" sz="1100" dirty="0"/>
                        <a:t> </a:t>
                      </a:r>
                      <a:endParaRPr sz="1100" dirty="0">
                        <a:latin typeface="Poppins" panose="00000500000000000000" pitchFamily="2" charset="0"/>
                        <a:cs typeface="Poppins" panose="00000500000000000000" pitchFamily="2" charset="0"/>
                      </a:endParaRPr>
                    </a:p>
                  </a:txBody>
                  <a:tcPr marL="91425" marR="91425" marT="91425" marB="91425"/>
                </a:tc>
                <a:tc>
                  <a:txBody>
                    <a:bodyPr/>
                    <a:lstStyle/>
                    <a:p>
                      <a:pPr marL="0" lvl="0" indent="0" algn="ctr" rtl="0">
                        <a:spcBef>
                          <a:spcPts val="0"/>
                        </a:spcBef>
                        <a:spcAft>
                          <a:spcPts val="0"/>
                        </a:spcAft>
                        <a:buNone/>
                      </a:pPr>
                      <a:r>
                        <a:rPr lang="fr-MA" sz="1200" b="1" dirty="0">
                          <a:solidFill>
                            <a:schemeClr val="tx1">
                              <a:lumMod val="50000"/>
                            </a:schemeClr>
                          </a:solidFill>
                        </a:rPr>
                        <a:t>HYPERLINK</a:t>
                      </a:r>
                      <a:endParaRPr sz="1200" dirty="0">
                        <a:latin typeface="Poppins" panose="00000500000000000000" pitchFamily="2" charset="0"/>
                        <a:cs typeface="Poppins" panose="00000500000000000000" pitchFamily="2" charset="0"/>
                      </a:endParaRPr>
                    </a:p>
                  </a:txBody>
                  <a:tcPr marL="91425" marR="91425" marT="91425" marB="91425"/>
                </a:tc>
                <a:tc>
                  <a:txBody>
                    <a:bodyPr/>
                    <a:lstStyle/>
                    <a:p>
                      <a:pPr marL="0" lvl="0" indent="0" algn="l" rtl="0">
                        <a:spcBef>
                          <a:spcPts val="0"/>
                        </a:spcBef>
                        <a:spcAft>
                          <a:spcPts val="0"/>
                        </a:spcAft>
                        <a:buNone/>
                      </a:pPr>
                      <a:r>
                        <a:rPr lang="fr-MA" sz="1200" b="1" dirty="0">
                          <a:solidFill>
                            <a:schemeClr val="tx1">
                              <a:lumMod val="50000"/>
                            </a:schemeClr>
                          </a:solidFill>
                        </a:rPr>
                        <a:t>UPDATE FREQUENCY</a:t>
                      </a:r>
                      <a:endParaRPr sz="1200" dirty="0">
                        <a:latin typeface="Poppins" panose="00000500000000000000" pitchFamily="2" charset="0"/>
                        <a:cs typeface="Poppins" panose="00000500000000000000" pitchFamily="2" charset="0"/>
                      </a:endParaRPr>
                    </a:p>
                  </a:txBody>
                  <a:tcPr marL="91425" marR="91425" marT="91425" marB="91425"/>
                </a:tc>
                <a:tc>
                  <a:txBody>
                    <a:bodyPr/>
                    <a:lstStyle/>
                    <a:p>
                      <a:pPr marL="0" lvl="0" indent="0" algn="l" rtl="0">
                        <a:spcBef>
                          <a:spcPts val="0"/>
                        </a:spcBef>
                        <a:spcAft>
                          <a:spcPts val="0"/>
                        </a:spcAft>
                        <a:buNone/>
                      </a:pPr>
                      <a:r>
                        <a:rPr lang="fr-MA" sz="1000" b="1" dirty="0">
                          <a:solidFill>
                            <a:schemeClr val="tx1">
                              <a:lumMod val="50000"/>
                            </a:schemeClr>
                          </a:solidFill>
                        </a:rPr>
                        <a:t>ACQUISITION METHOD</a:t>
                      </a:r>
                      <a:endParaRPr sz="1000" b="1" dirty="0">
                        <a:latin typeface="Poppins" panose="00000500000000000000" pitchFamily="2" charset="0"/>
                        <a:cs typeface="Poppins" panose="00000500000000000000" pitchFamily="2" charset="0"/>
                      </a:endParaRPr>
                    </a:p>
                  </a:txBody>
                  <a:tcPr marL="91425" marR="91425" marT="91425" marB="91425"/>
                </a:tc>
                <a:extLst>
                  <a:ext uri="{0D108BD9-81ED-4DB2-BD59-A6C34878D82A}">
                    <a16:rowId xmlns:a16="http://schemas.microsoft.com/office/drawing/2014/main" val="10000"/>
                  </a:ext>
                </a:extLst>
              </a:tr>
              <a:tr h="358965">
                <a:tc>
                  <a:txBody>
                    <a:bodyPr/>
                    <a:lstStyle/>
                    <a:p>
                      <a:pPr marL="0" lvl="0" indent="0" algn="l" rtl="0">
                        <a:spcBef>
                          <a:spcPts val="0"/>
                        </a:spcBef>
                        <a:spcAft>
                          <a:spcPts val="0"/>
                        </a:spcAft>
                        <a:buNone/>
                      </a:pPr>
                      <a:r>
                        <a:rPr lang="fr-MA" sz="1200" b="0" i="0" u="none" strike="noStrike" cap="none" dirty="0">
                          <a:solidFill>
                            <a:schemeClr val="accent2"/>
                          </a:solidFill>
                          <a:latin typeface="Fira Sans Extra Condensed"/>
                          <a:sym typeface="Livvic"/>
                        </a:rPr>
                        <a:t>Palestiniens </a:t>
                      </a:r>
                      <a:r>
                        <a:rPr lang="en-US" sz="1200" b="0" i="0" u="none" strike="noStrike" cap="none" dirty="0">
                          <a:solidFill>
                            <a:schemeClr val="accent2"/>
                          </a:solidFill>
                          <a:latin typeface="Fira Sans Extra Condensed"/>
                          <a:ea typeface="+mn-ea"/>
                          <a:cs typeface="+mn-cs"/>
                          <a:sym typeface="Arial"/>
                        </a:rPr>
                        <a:t>killed</a:t>
                      </a:r>
                      <a:r>
                        <a:rPr lang="fr-MA" sz="1200" b="0" i="0" u="none" strike="noStrike" cap="none" dirty="0">
                          <a:solidFill>
                            <a:schemeClr val="accent2"/>
                          </a:solidFill>
                          <a:latin typeface="Fira Sans Extra Condensed"/>
                          <a:sym typeface="Livvic"/>
                        </a:rPr>
                        <a:t> by </a:t>
                      </a:r>
                      <a:r>
                        <a:rPr lang="en-US" sz="1200" b="0" i="0" u="none" strike="noStrike" cap="none" dirty="0">
                          <a:solidFill>
                            <a:schemeClr val="accent2"/>
                          </a:solidFill>
                          <a:latin typeface="Fira Sans Extra Condensed"/>
                          <a:ea typeface="+mn-ea"/>
                          <a:cs typeface="+mn-cs"/>
                          <a:sym typeface="Arial"/>
                        </a:rPr>
                        <a:t>Israeli</a:t>
                      </a:r>
                      <a:r>
                        <a:rPr lang="fr-MA" sz="1200" b="0" i="0" u="none" strike="noStrike" cap="none" dirty="0">
                          <a:solidFill>
                            <a:schemeClr val="accent2"/>
                          </a:solidFill>
                          <a:latin typeface="Fira Sans Extra Condensed"/>
                          <a:sym typeface="Livvic"/>
                        </a:rPr>
                        <a:t> forces</a:t>
                      </a:r>
                      <a:endParaRPr sz="1200" b="0" i="0" u="none" strike="noStrike" cap="none" dirty="0">
                        <a:solidFill>
                          <a:schemeClr val="accent2"/>
                        </a:solidFill>
                        <a:latin typeface="Fira Sans Extra Condensed"/>
                        <a:cs typeface="Poppins" panose="00000500000000000000" pitchFamily="2" charset="0"/>
                        <a:sym typeface="Livvic"/>
                      </a:endParaRPr>
                    </a:p>
                  </a:txBody>
                  <a:tcPr marL="91425" marR="91425" marT="91425" marB="91425"/>
                </a:tc>
                <a:tc>
                  <a:txBody>
                    <a:bodyPr/>
                    <a:lstStyle/>
                    <a:p>
                      <a:pPr marL="0" lvl="0" indent="0" algn="l" rtl="0">
                        <a:spcBef>
                          <a:spcPts val="0"/>
                        </a:spcBef>
                        <a:spcAft>
                          <a:spcPts val="0"/>
                        </a:spcAft>
                        <a:buNone/>
                      </a:pPr>
                      <a:r>
                        <a:rPr lang="fr-MA" sz="1200" b="1" i="0" u="none" strike="noStrike" cap="none" dirty="0">
                          <a:solidFill>
                            <a:schemeClr val="accent2"/>
                          </a:solidFill>
                          <a:latin typeface="Fira Sans Extra Condensed"/>
                          <a:ea typeface="+mn-ea"/>
                          <a:cs typeface="+mn-cs"/>
                          <a:sym typeface="Arial"/>
                        </a:rPr>
                        <a:t>Btselem</a:t>
                      </a:r>
                      <a:endParaRPr sz="1200" b="1"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200" b="0" i="0" u="none" strike="noStrike" cap="none" dirty="0">
                          <a:solidFill>
                            <a:schemeClr val="accent2"/>
                          </a:solidFill>
                          <a:latin typeface="Fira Sans Extra Condensed"/>
                          <a:ea typeface="+mn-ea"/>
                          <a:cs typeface="+mn-cs"/>
                          <a:sym typeface="Arial"/>
                        </a:rPr>
                        <a:t>https://shorturl.at/iCHMW</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200" b="1" i="0" u="none" strike="noStrike" cap="none" dirty="0">
                          <a:solidFill>
                            <a:schemeClr val="accent2"/>
                          </a:solidFill>
                          <a:latin typeface="Fira Sans Extra Condensed"/>
                          <a:ea typeface="+mn-ea"/>
                          <a:cs typeface="+mn-cs"/>
                          <a:sym typeface="Arial"/>
                        </a:rPr>
                        <a:t>Every 3 months</a:t>
                      </a:r>
                      <a:endParaRPr sz="1200" b="1"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200" b="1" i="0" u="none" strike="noStrike" cap="none" dirty="0">
                          <a:solidFill>
                            <a:schemeClr val="accent2"/>
                          </a:solidFill>
                          <a:latin typeface="Fira Sans Extra Condensed"/>
                          <a:ea typeface="+mn-ea"/>
                          <a:cs typeface="+mn-cs"/>
                          <a:sym typeface="Arial"/>
                        </a:rPr>
                        <a:t>Scrapping</a:t>
                      </a:r>
                      <a:endParaRPr sz="1200" b="1" i="0" u="none" strike="noStrike" cap="none" dirty="0">
                        <a:solidFill>
                          <a:schemeClr val="accent2"/>
                        </a:solidFill>
                        <a:latin typeface="Fira Sans Extra Condensed"/>
                        <a:ea typeface="+mn-ea"/>
                        <a:cs typeface="+mn-cs"/>
                        <a:sym typeface="Arial"/>
                      </a:endParaRPr>
                    </a:p>
                  </a:txBody>
                  <a:tcPr marL="91425" marR="91425" marT="91425" marB="91425"/>
                </a:tc>
                <a:extLst>
                  <a:ext uri="{0D108BD9-81ED-4DB2-BD59-A6C34878D82A}">
                    <a16:rowId xmlns:a16="http://schemas.microsoft.com/office/drawing/2014/main" val="1184356961"/>
                  </a:ext>
                </a:extLst>
              </a:tr>
              <a:tr h="358965">
                <a:tc>
                  <a:txBody>
                    <a:bodyPr/>
                    <a:lstStyle/>
                    <a:p>
                      <a:pPr marL="0" lvl="0" indent="0" algn="l" rtl="0">
                        <a:spcBef>
                          <a:spcPts val="0"/>
                        </a:spcBef>
                        <a:spcAft>
                          <a:spcPts val="0"/>
                        </a:spcAft>
                        <a:buNone/>
                      </a:pPr>
                      <a:r>
                        <a:rPr lang="en-US" sz="1200" b="0" i="0" u="none" strike="noStrike" cap="none" dirty="0">
                          <a:solidFill>
                            <a:schemeClr val="accent2"/>
                          </a:solidFill>
                          <a:latin typeface="Fira Sans Extra Condensed"/>
                          <a:ea typeface="+mn-ea"/>
                          <a:cs typeface="+mn-cs"/>
                          <a:sym typeface="Arial"/>
                        </a:rPr>
                        <a:t>Palestinians killed by Israeli civilians</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100" b="1" i="0" u="none" strike="noStrike" cap="none" dirty="0">
                          <a:solidFill>
                            <a:schemeClr val="accent2"/>
                          </a:solidFill>
                          <a:latin typeface="Fira Sans Extra Condensed"/>
                          <a:ea typeface="+mn-ea"/>
                          <a:cs typeface="+mn-cs"/>
                          <a:sym typeface="Arial"/>
                        </a:rPr>
                        <a:t>Btselem</a:t>
                      </a:r>
                      <a:endParaRPr sz="1100" dirty="0">
                        <a:latin typeface="Poppins" panose="00000500000000000000" pitchFamily="2" charset="0"/>
                        <a:cs typeface="Poppins" panose="00000500000000000000" pitchFamily="2"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0" i="0" u="none" strike="noStrike" cap="none" dirty="0">
                          <a:solidFill>
                            <a:schemeClr val="accent2"/>
                          </a:solidFill>
                          <a:latin typeface="Fira Sans Extra Condensed"/>
                          <a:ea typeface="+mn-ea"/>
                          <a:cs typeface="+mn-cs"/>
                          <a:sym typeface="Arial"/>
                        </a:rPr>
                        <a:t>https://shorturl.at/iCHMW</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200" b="1" i="0" u="none" strike="noStrike" cap="none" dirty="0">
                          <a:solidFill>
                            <a:schemeClr val="accent2"/>
                          </a:solidFill>
                          <a:latin typeface="Fira Sans Extra Condensed"/>
                          <a:ea typeface="+mn-ea"/>
                          <a:cs typeface="+mn-cs"/>
                          <a:sym typeface="Arial"/>
                        </a:rPr>
                        <a:t>Every 3 months</a:t>
                      </a: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1" i="0" u="none" strike="noStrike" cap="none" dirty="0">
                          <a:solidFill>
                            <a:schemeClr val="accent2"/>
                          </a:solidFill>
                          <a:latin typeface="Fira Sans Extra Condensed"/>
                          <a:ea typeface="+mn-ea"/>
                          <a:cs typeface="+mn-cs"/>
                          <a:sym typeface="Arial"/>
                        </a:rPr>
                        <a:t>Download</a:t>
                      </a:r>
                      <a:endParaRPr sz="1200" b="1" i="0" u="none" strike="noStrike" cap="none" dirty="0">
                        <a:solidFill>
                          <a:schemeClr val="accent2"/>
                        </a:solidFill>
                        <a:latin typeface="Fira Sans Extra Condensed"/>
                        <a:ea typeface="+mn-ea"/>
                        <a:cs typeface="+mn-cs"/>
                        <a:sym typeface="Arial"/>
                      </a:endParaRPr>
                    </a:p>
                  </a:txBody>
                  <a:tcPr marL="91425" marR="91425" marT="91425" marB="91425"/>
                </a:tc>
                <a:extLst>
                  <a:ext uri="{0D108BD9-81ED-4DB2-BD59-A6C34878D82A}">
                    <a16:rowId xmlns:a16="http://schemas.microsoft.com/office/drawing/2014/main" val="1183599949"/>
                  </a:ext>
                </a:extLst>
              </a:tr>
              <a:tr h="358965">
                <a:tc>
                  <a:txBody>
                    <a:bodyPr/>
                    <a:lstStyle/>
                    <a:p>
                      <a:pPr marL="0" marR="0" lvl="0" indent="0" algn="l" rtl="0">
                        <a:lnSpc>
                          <a:spcPct val="100000"/>
                        </a:lnSpc>
                        <a:spcBef>
                          <a:spcPts val="0"/>
                        </a:spcBef>
                        <a:spcAft>
                          <a:spcPts val="0"/>
                        </a:spcAft>
                        <a:buClr>
                          <a:srgbClr val="000000"/>
                        </a:buClr>
                        <a:buFont typeface="Arial"/>
                        <a:buNone/>
                      </a:pPr>
                      <a:r>
                        <a:rPr lang="en-US" sz="1200" b="0" i="0" u="none" strike="noStrike" cap="none" dirty="0">
                          <a:solidFill>
                            <a:schemeClr val="accent2"/>
                          </a:solidFill>
                          <a:latin typeface="Fira Sans Extra Condensed"/>
                          <a:ea typeface="+mn-ea"/>
                          <a:cs typeface="+mn-cs"/>
                          <a:sym typeface="Arial"/>
                        </a:rPr>
                        <a:t>Israeli civilians killed by Palestinians</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100" b="1" i="0" u="none" strike="noStrike" cap="none" dirty="0">
                          <a:solidFill>
                            <a:schemeClr val="accent2"/>
                          </a:solidFill>
                          <a:latin typeface="Fira Sans Extra Condensed"/>
                          <a:ea typeface="+mn-ea"/>
                          <a:cs typeface="+mn-cs"/>
                          <a:sym typeface="Arial"/>
                        </a:rPr>
                        <a:t>Btselem</a:t>
                      </a:r>
                      <a:endParaRPr sz="1100" dirty="0">
                        <a:latin typeface="Poppins" panose="00000500000000000000" pitchFamily="2" charset="0"/>
                        <a:cs typeface="Poppins" panose="00000500000000000000" pitchFamily="2" charset="0"/>
                      </a:endParaRPr>
                    </a:p>
                  </a:txBody>
                  <a:tcPr marL="91425" marR="91425" marT="91425" marB="91425"/>
                </a:tc>
                <a:tc>
                  <a:txBody>
                    <a:bodyPr/>
                    <a:lstStyle/>
                    <a:p>
                      <a:pPr marL="0" lvl="0" indent="0" algn="l" rtl="0">
                        <a:spcBef>
                          <a:spcPts val="0"/>
                        </a:spcBef>
                        <a:spcAft>
                          <a:spcPts val="0"/>
                        </a:spcAft>
                        <a:buNone/>
                      </a:pPr>
                      <a:r>
                        <a:rPr lang="fr-MA" sz="1200" b="0" i="0" u="none" strike="noStrike" cap="none" dirty="0">
                          <a:solidFill>
                            <a:schemeClr val="accent2"/>
                          </a:solidFill>
                          <a:latin typeface="Fira Sans Extra Condensed"/>
                          <a:ea typeface="+mn-ea"/>
                          <a:cs typeface="+mn-cs"/>
                          <a:sym typeface="Arial"/>
                        </a:rPr>
                        <a:t>https://shorturl.at/iCHMW</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200" b="1" i="0" u="none" strike="noStrike" cap="none" dirty="0">
                          <a:solidFill>
                            <a:schemeClr val="accent2"/>
                          </a:solidFill>
                          <a:latin typeface="Fira Sans Extra Condensed"/>
                          <a:ea typeface="+mn-ea"/>
                          <a:cs typeface="+mn-cs"/>
                          <a:sym typeface="Arial"/>
                        </a:rPr>
                        <a:t>Every 3 months</a:t>
                      </a: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1" i="0" u="none" strike="noStrike" cap="none" dirty="0">
                          <a:solidFill>
                            <a:schemeClr val="accent2"/>
                          </a:solidFill>
                          <a:latin typeface="Fira Sans Extra Condensed"/>
                          <a:ea typeface="+mn-ea"/>
                          <a:cs typeface="+mn-cs"/>
                          <a:sym typeface="Arial"/>
                        </a:rPr>
                        <a:t>Download</a:t>
                      </a:r>
                      <a:endParaRPr sz="1200" b="1" i="0" u="none" strike="noStrike" cap="none" dirty="0">
                        <a:solidFill>
                          <a:schemeClr val="accent2"/>
                        </a:solidFill>
                        <a:latin typeface="Fira Sans Extra Condensed"/>
                        <a:ea typeface="+mn-ea"/>
                        <a:cs typeface="+mn-cs"/>
                        <a:sym typeface="Arial"/>
                      </a:endParaRPr>
                    </a:p>
                  </a:txBody>
                  <a:tcPr marL="91425" marR="91425" marT="91425" marB="91425"/>
                </a:tc>
                <a:extLst>
                  <a:ext uri="{0D108BD9-81ED-4DB2-BD59-A6C34878D82A}">
                    <a16:rowId xmlns:a16="http://schemas.microsoft.com/office/drawing/2014/main" val="1881747379"/>
                  </a:ext>
                </a:extLst>
              </a:tr>
              <a:tr h="358965">
                <a:tc>
                  <a:txBody>
                    <a:bodyPr/>
                    <a:lstStyle/>
                    <a:p>
                      <a:pPr marL="0" marR="0" lvl="0" indent="0" algn="l" rtl="0">
                        <a:lnSpc>
                          <a:spcPct val="100000"/>
                        </a:lnSpc>
                        <a:spcBef>
                          <a:spcPts val="0"/>
                        </a:spcBef>
                        <a:spcAft>
                          <a:spcPts val="0"/>
                        </a:spcAft>
                        <a:buClr>
                          <a:srgbClr val="000000"/>
                        </a:buClr>
                        <a:buFont typeface="Arial"/>
                        <a:buNone/>
                      </a:pPr>
                      <a:r>
                        <a:rPr lang="en-US" sz="1200" b="0" i="0" u="none" strike="noStrike" cap="none" dirty="0">
                          <a:solidFill>
                            <a:schemeClr val="accent2"/>
                          </a:solidFill>
                          <a:latin typeface="Fira Sans Extra Condensed"/>
                          <a:ea typeface="+mn-ea"/>
                          <a:cs typeface="+mn-cs"/>
                          <a:sym typeface="Arial"/>
                        </a:rPr>
                        <a:t>Israeli forces killed by Palestinians</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100" b="1" i="0" u="none" strike="noStrike" cap="none" dirty="0">
                          <a:solidFill>
                            <a:schemeClr val="accent2"/>
                          </a:solidFill>
                          <a:latin typeface="Fira Sans Extra Condensed"/>
                          <a:ea typeface="+mn-ea"/>
                          <a:cs typeface="+mn-cs"/>
                          <a:sym typeface="Arial"/>
                        </a:rPr>
                        <a:t>Btselem</a:t>
                      </a:r>
                      <a:endParaRPr sz="1100" dirty="0">
                        <a:latin typeface="Poppins" panose="00000500000000000000" pitchFamily="2" charset="0"/>
                        <a:cs typeface="Poppins" panose="00000500000000000000" pitchFamily="2"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0" i="0" u="none" strike="noStrike" cap="none" dirty="0">
                          <a:solidFill>
                            <a:schemeClr val="accent2"/>
                          </a:solidFill>
                          <a:latin typeface="Fira Sans Extra Condensed"/>
                          <a:ea typeface="+mn-ea"/>
                          <a:cs typeface="+mn-cs"/>
                          <a:sym typeface="Arial"/>
                        </a:rPr>
                        <a:t>https://shorturl.at/iCHMW</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200" b="1" i="0" u="none" strike="noStrike" cap="none" dirty="0">
                          <a:solidFill>
                            <a:schemeClr val="accent2"/>
                          </a:solidFill>
                          <a:latin typeface="Fira Sans Extra Condensed"/>
                          <a:ea typeface="+mn-ea"/>
                          <a:cs typeface="+mn-cs"/>
                          <a:sym typeface="Arial"/>
                        </a:rPr>
                        <a:t>Every 3 months</a:t>
                      </a: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1" i="0" u="none" strike="noStrike" cap="none" dirty="0">
                          <a:solidFill>
                            <a:schemeClr val="accent2"/>
                          </a:solidFill>
                          <a:latin typeface="Fira Sans Extra Condensed"/>
                          <a:ea typeface="+mn-ea"/>
                          <a:cs typeface="+mn-cs"/>
                          <a:sym typeface="Arial"/>
                        </a:rPr>
                        <a:t>Download</a:t>
                      </a:r>
                      <a:endParaRPr sz="1200" b="1" i="0" u="none" strike="noStrike" cap="none" dirty="0">
                        <a:solidFill>
                          <a:schemeClr val="accent2"/>
                        </a:solidFill>
                        <a:latin typeface="Fira Sans Extra Condensed"/>
                        <a:ea typeface="+mn-ea"/>
                        <a:cs typeface="+mn-cs"/>
                        <a:sym typeface="Arial"/>
                      </a:endParaRPr>
                    </a:p>
                  </a:txBody>
                  <a:tcPr marL="91425" marR="91425" marT="91425" marB="91425"/>
                </a:tc>
                <a:extLst>
                  <a:ext uri="{0D108BD9-81ED-4DB2-BD59-A6C34878D82A}">
                    <a16:rowId xmlns:a16="http://schemas.microsoft.com/office/drawing/2014/main" val="10001"/>
                  </a:ext>
                </a:extLst>
              </a:tr>
              <a:tr h="358965">
                <a:tc>
                  <a:txBody>
                    <a:bodyPr/>
                    <a:lstStyle/>
                    <a:p>
                      <a:pPr marL="0" marR="0" lvl="0" indent="0" algn="l" rtl="0">
                        <a:lnSpc>
                          <a:spcPct val="100000"/>
                        </a:lnSpc>
                        <a:spcBef>
                          <a:spcPts val="0"/>
                        </a:spcBef>
                        <a:spcAft>
                          <a:spcPts val="0"/>
                        </a:spcAft>
                        <a:buClr>
                          <a:srgbClr val="000000"/>
                        </a:buClr>
                        <a:buFont typeface="Arial"/>
                        <a:buNone/>
                      </a:pPr>
                      <a:r>
                        <a:rPr lang="fr-MA" sz="1200" b="0" i="0" u="none" strike="noStrike" cap="none" dirty="0">
                          <a:solidFill>
                            <a:schemeClr val="accent2"/>
                          </a:solidFill>
                          <a:latin typeface="Fira Sans Extra Condensed"/>
                          <a:ea typeface="+mn-ea"/>
                          <a:cs typeface="+mn-cs"/>
                          <a:sym typeface="Arial"/>
                        </a:rPr>
                        <a:t>Refugees</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100" b="1" i="0" u="none" strike="noStrike" cap="none" dirty="0">
                          <a:solidFill>
                            <a:schemeClr val="accent2"/>
                          </a:solidFill>
                          <a:latin typeface="Fira Sans Extra Condensed"/>
                          <a:ea typeface="+mn-ea"/>
                          <a:cs typeface="+mn-cs"/>
                          <a:sym typeface="Arial"/>
                        </a:rPr>
                        <a:t>UNHCR</a:t>
                      </a:r>
                      <a:endParaRPr sz="1100" dirty="0">
                        <a:latin typeface="Poppins" panose="00000500000000000000" pitchFamily="2" charset="0"/>
                        <a:cs typeface="Poppins" panose="00000500000000000000" pitchFamily="2"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0" i="0" u="none" strike="noStrike" cap="none" dirty="0">
                          <a:solidFill>
                            <a:schemeClr val="accent2"/>
                          </a:solidFill>
                          <a:latin typeface="Fira Sans Extra Condensed"/>
                          <a:ea typeface="+mn-ea"/>
                          <a:cs typeface="+mn-cs"/>
                          <a:sym typeface="Arial"/>
                        </a:rPr>
                        <a:t>https://shorturl.at/lvyz4</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1" i="0" u="none" strike="noStrike" cap="none" dirty="0">
                          <a:solidFill>
                            <a:schemeClr val="accent2"/>
                          </a:solidFill>
                          <a:latin typeface="Fira Sans Extra Condensed"/>
                          <a:ea typeface="+mn-ea"/>
                          <a:cs typeface="+mn-cs"/>
                          <a:sym typeface="Arial"/>
                        </a:rPr>
                        <a:t>Every 6 months</a:t>
                      </a:r>
                      <a:endParaRPr sz="1200" b="1"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1" i="0" u="none" strike="noStrike" cap="none" dirty="0">
                          <a:solidFill>
                            <a:schemeClr val="accent2"/>
                          </a:solidFill>
                          <a:latin typeface="Fira Sans Extra Condensed"/>
                          <a:ea typeface="+mn-ea"/>
                          <a:cs typeface="+mn-cs"/>
                          <a:sym typeface="Arial"/>
                        </a:rPr>
                        <a:t>Download</a:t>
                      </a:r>
                      <a:endParaRPr sz="1200" b="1" i="0" u="none" strike="noStrike" cap="none" dirty="0">
                        <a:solidFill>
                          <a:schemeClr val="accent2"/>
                        </a:solidFill>
                        <a:latin typeface="Fira Sans Extra Condensed"/>
                        <a:ea typeface="+mn-ea"/>
                        <a:cs typeface="+mn-cs"/>
                        <a:sym typeface="Arial"/>
                      </a:endParaRPr>
                    </a:p>
                  </a:txBody>
                  <a:tcPr marL="91425" marR="91425" marT="91425" marB="91425"/>
                </a:tc>
                <a:extLst>
                  <a:ext uri="{0D108BD9-81ED-4DB2-BD59-A6C34878D82A}">
                    <a16:rowId xmlns:a16="http://schemas.microsoft.com/office/drawing/2014/main" val="10002"/>
                  </a:ext>
                </a:extLst>
              </a:tr>
              <a:tr h="358965">
                <a:tc>
                  <a:txBody>
                    <a:bodyPr/>
                    <a:lstStyle/>
                    <a:p>
                      <a:pPr marL="0" lvl="0" indent="0" algn="l" rtl="0">
                        <a:spcBef>
                          <a:spcPts val="0"/>
                        </a:spcBef>
                        <a:spcAft>
                          <a:spcPts val="0"/>
                        </a:spcAft>
                        <a:buNone/>
                      </a:pPr>
                      <a:r>
                        <a:rPr lang="fr-MA" sz="1200" b="0" i="0" u="none" strike="noStrike" cap="none" dirty="0">
                          <a:solidFill>
                            <a:schemeClr val="accent2"/>
                          </a:solidFill>
                          <a:latin typeface="Fira Sans Extra Condensed"/>
                          <a:ea typeface="+mn-ea"/>
                          <a:cs typeface="+mn-cs"/>
                          <a:sym typeface="Arial"/>
                        </a:rPr>
                        <a:t>Colonnies</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100" b="1" i="0" u="none" strike="noStrike" cap="none" dirty="0">
                          <a:solidFill>
                            <a:schemeClr val="accent2"/>
                          </a:solidFill>
                          <a:latin typeface="Fira Sans Extra Condensed"/>
                          <a:ea typeface="+mn-ea"/>
                          <a:cs typeface="+mn-cs"/>
                          <a:sym typeface="Arial"/>
                        </a:rPr>
                        <a:t>WIKIPEDIA</a:t>
                      </a:r>
                      <a:endParaRPr sz="1100" dirty="0">
                        <a:latin typeface="Poppins" panose="00000500000000000000" pitchFamily="2" charset="0"/>
                        <a:cs typeface="Poppins" panose="00000500000000000000" pitchFamily="2"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0" i="0" u="none" strike="noStrike" cap="none" dirty="0">
                          <a:solidFill>
                            <a:schemeClr val="accent2"/>
                          </a:solidFill>
                          <a:latin typeface="Fira Sans Extra Condensed"/>
                          <a:ea typeface="+mn-ea"/>
                          <a:cs typeface="+mn-cs"/>
                          <a:sym typeface="Arial"/>
                        </a:rPr>
                        <a:t>https://shorturl.at/lMRU7</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MA" sz="1200" b="1" i="0" u="none" strike="noStrike" cap="none" dirty="0">
                          <a:solidFill>
                            <a:schemeClr val="accent2"/>
                          </a:solidFill>
                          <a:latin typeface="Fira Sans Extra Condensed"/>
                          <a:ea typeface="+mn-ea"/>
                          <a:cs typeface="+mn-cs"/>
                          <a:sym typeface="Arial"/>
                        </a:rPr>
                        <a:t>Every 2-3 months</a:t>
                      </a: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1" i="0" u="none" strike="noStrike" cap="none" dirty="0">
                          <a:solidFill>
                            <a:schemeClr val="accent2"/>
                          </a:solidFill>
                          <a:latin typeface="Fira Sans Extra Condensed"/>
                          <a:ea typeface="+mn-ea"/>
                          <a:cs typeface="+mn-cs"/>
                          <a:sym typeface="Arial"/>
                        </a:rPr>
                        <a:t>Copy/Paste</a:t>
                      </a:r>
                      <a:endParaRPr sz="1200" b="1" i="0" u="none" strike="noStrike" cap="none" dirty="0">
                        <a:solidFill>
                          <a:schemeClr val="accent2"/>
                        </a:solidFill>
                        <a:latin typeface="Fira Sans Extra Condensed"/>
                        <a:ea typeface="+mn-ea"/>
                        <a:cs typeface="+mn-cs"/>
                        <a:sym typeface="Arial"/>
                      </a:endParaRPr>
                    </a:p>
                  </a:txBody>
                  <a:tcPr marL="91425" marR="91425" marT="91425" marB="91425"/>
                </a:tc>
                <a:extLst>
                  <a:ext uri="{0D108BD9-81ED-4DB2-BD59-A6C34878D82A}">
                    <a16:rowId xmlns:a16="http://schemas.microsoft.com/office/drawing/2014/main" val="10003"/>
                  </a:ext>
                </a:extLst>
              </a:tr>
              <a:tr h="358965">
                <a:tc>
                  <a:txBody>
                    <a:bodyPr/>
                    <a:lstStyle/>
                    <a:p>
                      <a:pPr marL="0" lvl="0" indent="0" algn="l" rtl="0">
                        <a:spcBef>
                          <a:spcPts val="0"/>
                        </a:spcBef>
                        <a:spcAft>
                          <a:spcPts val="0"/>
                        </a:spcAft>
                        <a:buNone/>
                      </a:pPr>
                      <a:r>
                        <a:rPr lang="fr-MA" sz="1200" b="0" i="0" u="none" strike="noStrike" cap="none" dirty="0">
                          <a:solidFill>
                            <a:schemeClr val="accent2"/>
                          </a:solidFill>
                          <a:latin typeface="Fira Sans Extra Condensed"/>
                          <a:ea typeface="+mn-ea"/>
                          <a:cs typeface="+mn-cs"/>
                          <a:sym typeface="Arial"/>
                        </a:rPr>
                        <a:t>Demography</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100" b="1" i="0" u="none" strike="noStrike" cap="none" dirty="0">
                          <a:solidFill>
                            <a:schemeClr val="accent2"/>
                          </a:solidFill>
                          <a:latin typeface="Fira Sans Extra Condensed"/>
                          <a:ea typeface="+mn-ea"/>
                          <a:cs typeface="+mn-cs"/>
                          <a:sym typeface="Arial"/>
                        </a:rPr>
                        <a:t>WIKIPEDIA</a:t>
                      </a:r>
                      <a:endParaRPr sz="1100" dirty="0">
                        <a:latin typeface="Poppins" panose="00000500000000000000" pitchFamily="2" charset="0"/>
                        <a:cs typeface="Poppins" panose="00000500000000000000" pitchFamily="2"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0" i="0" u="none" strike="noStrike" cap="none" dirty="0">
                          <a:solidFill>
                            <a:schemeClr val="accent2"/>
                          </a:solidFill>
                          <a:latin typeface="Fira Sans Extra Condensed"/>
                          <a:ea typeface="+mn-ea"/>
                          <a:cs typeface="+mn-cs"/>
                          <a:sym typeface="Arial"/>
                        </a:rPr>
                        <a:t>https://shorturl.at/dGQS4</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MA" sz="1200" b="1" i="0" u="none" strike="noStrike" cap="none" dirty="0">
                          <a:solidFill>
                            <a:schemeClr val="accent2"/>
                          </a:solidFill>
                          <a:latin typeface="Fira Sans Extra Condensed"/>
                          <a:ea typeface="+mn-ea"/>
                          <a:cs typeface="+mn-cs"/>
                          <a:sym typeface="Arial"/>
                        </a:rPr>
                        <a:t>Every 3 months</a:t>
                      </a: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1" i="0" u="none" strike="noStrike" cap="none" dirty="0">
                          <a:solidFill>
                            <a:schemeClr val="accent2"/>
                          </a:solidFill>
                          <a:latin typeface="Fira Sans Extra Condensed"/>
                          <a:ea typeface="+mn-ea"/>
                          <a:cs typeface="+mn-cs"/>
                          <a:sym typeface="Arial"/>
                        </a:rPr>
                        <a:t>Copy/Paste</a:t>
                      </a:r>
                      <a:endParaRPr sz="1200" b="1" i="0" u="none" strike="noStrike" cap="none" dirty="0">
                        <a:solidFill>
                          <a:schemeClr val="accent2"/>
                        </a:solidFill>
                        <a:latin typeface="Fira Sans Extra Condensed"/>
                        <a:ea typeface="+mn-ea"/>
                        <a:cs typeface="+mn-cs"/>
                        <a:sym typeface="Arial"/>
                      </a:endParaRPr>
                    </a:p>
                  </a:txBody>
                  <a:tcPr marL="91425" marR="91425" marT="91425" marB="91425"/>
                </a:tc>
                <a:extLst>
                  <a:ext uri="{0D108BD9-81ED-4DB2-BD59-A6C34878D82A}">
                    <a16:rowId xmlns:a16="http://schemas.microsoft.com/office/drawing/2014/main" val="10004"/>
                  </a:ext>
                </a:extLst>
              </a:tr>
              <a:tr h="358965">
                <a:tc>
                  <a:txBody>
                    <a:bodyPr/>
                    <a:lstStyle/>
                    <a:p>
                      <a:pPr marL="0" lvl="0" indent="0" algn="l" rtl="0">
                        <a:spcBef>
                          <a:spcPts val="0"/>
                        </a:spcBef>
                        <a:spcAft>
                          <a:spcPts val="0"/>
                        </a:spcAft>
                        <a:buNone/>
                      </a:pPr>
                      <a:r>
                        <a:rPr lang="fr-MA" sz="1200" b="0" i="0" u="none" strike="noStrike" cap="none" dirty="0">
                          <a:solidFill>
                            <a:schemeClr val="accent2"/>
                          </a:solidFill>
                          <a:latin typeface="Fira Sans Extra Condensed"/>
                          <a:ea typeface="+mn-ea"/>
                          <a:cs typeface="+mn-cs"/>
                          <a:sym typeface="Arial"/>
                        </a:rPr>
                        <a:t>Immigration</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100" b="1" i="0" u="none" strike="noStrike" cap="none" dirty="0">
                          <a:solidFill>
                            <a:schemeClr val="accent2"/>
                          </a:solidFill>
                          <a:latin typeface="Fira Sans Extra Condensed"/>
                          <a:ea typeface="+mn-ea"/>
                          <a:cs typeface="+mn-cs"/>
                          <a:sym typeface="Arial"/>
                        </a:rPr>
                        <a:t>PRESPECTVE MONDE</a:t>
                      </a:r>
                      <a:endParaRPr sz="1100" dirty="0">
                        <a:latin typeface="Poppins" panose="00000500000000000000" pitchFamily="2" charset="0"/>
                        <a:cs typeface="Poppins" panose="00000500000000000000" pitchFamily="2"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0" i="0" u="none" strike="noStrike" cap="none" dirty="0">
                          <a:solidFill>
                            <a:schemeClr val="accent2"/>
                          </a:solidFill>
                          <a:latin typeface="Fira Sans Extra Condensed"/>
                          <a:ea typeface="+mn-ea"/>
                          <a:cs typeface="+mn-cs"/>
                          <a:sym typeface="Arial"/>
                        </a:rPr>
                        <a:t>https://shorturl.at/dfiWX</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MA" sz="1200" b="1" i="0" u="none" strike="noStrike" cap="none" dirty="0">
                          <a:solidFill>
                            <a:schemeClr val="accent2"/>
                          </a:solidFill>
                          <a:latin typeface="Fira Sans Extra Condensed"/>
                          <a:ea typeface="+mn-ea"/>
                          <a:cs typeface="+mn-cs"/>
                          <a:sym typeface="Arial"/>
                        </a:rPr>
                        <a:t>Every year</a:t>
                      </a: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1" i="0" u="none" strike="noStrike" cap="none" dirty="0">
                          <a:solidFill>
                            <a:schemeClr val="accent2"/>
                          </a:solidFill>
                          <a:latin typeface="Fira Sans Extra Condensed"/>
                          <a:ea typeface="+mn-ea"/>
                          <a:cs typeface="+mn-cs"/>
                          <a:sym typeface="Arial"/>
                        </a:rPr>
                        <a:t>Scrapping</a:t>
                      </a:r>
                      <a:endParaRPr sz="1200" b="1" i="0" u="none" strike="noStrike" cap="none" dirty="0">
                        <a:solidFill>
                          <a:schemeClr val="accent2"/>
                        </a:solidFill>
                        <a:latin typeface="Fira Sans Extra Condensed"/>
                        <a:ea typeface="+mn-ea"/>
                        <a:cs typeface="+mn-cs"/>
                        <a:sym typeface="Arial"/>
                      </a:endParaRPr>
                    </a:p>
                  </a:txBody>
                  <a:tcPr marL="91425" marR="91425" marT="91425" marB="91425"/>
                </a:tc>
                <a:extLst>
                  <a:ext uri="{0D108BD9-81ED-4DB2-BD59-A6C34878D82A}">
                    <a16:rowId xmlns:a16="http://schemas.microsoft.com/office/drawing/2014/main" val="2894294499"/>
                  </a:ext>
                </a:extLst>
              </a:tr>
              <a:tr h="472030">
                <a:tc>
                  <a:txBody>
                    <a:bodyPr/>
                    <a:lstStyle/>
                    <a:p>
                      <a:pPr marL="0" lvl="0" indent="0" algn="l" rtl="0">
                        <a:spcBef>
                          <a:spcPts val="0"/>
                        </a:spcBef>
                        <a:spcAft>
                          <a:spcPts val="0"/>
                        </a:spcAft>
                        <a:buNone/>
                      </a:pPr>
                      <a:r>
                        <a:rPr lang="fr-MA" sz="1200" b="0" i="0" u="none" strike="noStrike" cap="none" dirty="0">
                          <a:solidFill>
                            <a:schemeClr val="accent2"/>
                          </a:solidFill>
                          <a:latin typeface="Fira Sans Extra Condensed"/>
                          <a:ea typeface="+mn-ea"/>
                          <a:cs typeface="+mn-cs"/>
                          <a:sym typeface="Arial"/>
                        </a:rPr>
                        <a:t>Population</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lvl="0" indent="0" algn="l" rtl="0">
                        <a:spcBef>
                          <a:spcPts val="0"/>
                        </a:spcBef>
                        <a:spcAft>
                          <a:spcPts val="0"/>
                        </a:spcAft>
                        <a:buNone/>
                      </a:pPr>
                      <a:r>
                        <a:rPr lang="fr-MA" sz="1100" b="1" i="0" u="none" strike="noStrike" cap="none" dirty="0">
                          <a:solidFill>
                            <a:schemeClr val="accent2"/>
                          </a:solidFill>
                          <a:latin typeface="Fira Sans Extra Condensed"/>
                          <a:ea typeface="+mn-ea"/>
                          <a:cs typeface="+mn-cs"/>
                          <a:sym typeface="Arial"/>
                        </a:rPr>
                        <a:t>PRESPECTVE MONDE</a:t>
                      </a:r>
                      <a:endParaRPr lang="fr-MA" sz="1100" dirty="0">
                        <a:latin typeface="Poppins" panose="00000500000000000000" pitchFamily="2" charset="0"/>
                        <a:cs typeface="Poppins" panose="00000500000000000000" pitchFamily="2"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0" i="0" u="none" strike="noStrike" cap="none" dirty="0">
                          <a:solidFill>
                            <a:schemeClr val="accent2"/>
                          </a:solidFill>
                          <a:latin typeface="Fira Sans Extra Condensed"/>
                          <a:ea typeface="+mn-ea"/>
                          <a:cs typeface="+mn-cs"/>
                          <a:sym typeface="Arial"/>
                        </a:rPr>
                        <a:t>https://shorturl.at/ehJY0</a:t>
                      </a:r>
                      <a:endParaRPr sz="1200" b="0"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chemeClr val="accent2"/>
                          </a:solidFill>
                          <a:latin typeface="Fira Sans Extra Condensed"/>
                          <a:ea typeface="+mn-ea"/>
                          <a:cs typeface="+mn-cs"/>
                          <a:sym typeface="Arial"/>
                        </a:rPr>
                        <a:t>Every year</a:t>
                      </a:r>
                      <a:endParaRPr lang="fr-MA" sz="1200" b="1" i="0" u="none" strike="noStrike" cap="none" dirty="0">
                        <a:solidFill>
                          <a:schemeClr val="accent2"/>
                        </a:solidFill>
                        <a:latin typeface="Fira Sans Extra Condensed"/>
                        <a:ea typeface="+mn-ea"/>
                        <a:cs typeface="+mn-cs"/>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Font typeface="Arial"/>
                        <a:buNone/>
                      </a:pPr>
                      <a:r>
                        <a:rPr lang="fr-MA" sz="1200" b="1" i="0" u="none" strike="noStrike" cap="none" dirty="0">
                          <a:solidFill>
                            <a:schemeClr val="accent2"/>
                          </a:solidFill>
                          <a:latin typeface="Fira Sans Extra Condensed"/>
                          <a:ea typeface="+mn-ea"/>
                          <a:cs typeface="+mn-cs"/>
                          <a:sym typeface="Arial"/>
                        </a:rPr>
                        <a:t>Copy/Paste</a:t>
                      </a:r>
                      <a:endParaRPr sz="1200" b="1" i="0" u="none" strike="noStrike" cap="none" dirty="0">
                        <a:solidFill>
                          <a:schemeClr val="accent2"/>
                        </a:solidFill>
                        <a:latin typeface="Fira Sans Extra Condensed"/>
                        <a:ea typeface="+mn-ea"/>
                        <a:cs typeface="+mn-cs"/>
                        <a:sym typeface="Arial"/>
                      </a:endParaRPr>
                    </a:p>
                  </a:txBody>
                  <a:tcPr marL="91425" marR="91425" marT="91425" marB="91425"/>
                </a:tc>
                <a:extLst>
                  <a:ext uri="{0D108BD9-81ED-4DB2-BD59-A6C34878D82A}">
                    <a16:rowId xmlns:a16="http://schemas.microsoft.com/office/drawing/2014/main" val="2449602139"/>
                  </a:ext>
                </a:extLst>
              </a:tr>
            </a:tbl>
          </a:graphicData>
        </a:graphic>
      </p:graphicFrame>
    </p:spTree>
    <p:extLst>
      <p:ext uri="{BB962C8B-B14F-4D97-AF65-F5344CB8AC3E}">
        <p14:creationId xmlns:p14="http://schemas.microsoft.com/office/powerpoint/2010/main" val="1999908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7" name="Google Shape;241;p36">
            <a:extLst>
              <a:ext uri="{FF2B5EF4-FFF2-40B4-BE49-F238E27FC236}">
                <a16:creationId xmlns:a16="http://schemas.microsoft.com/office/drawing/2014/main" id="{8D980E0B-1345-9CB2-5DFC-35AB89BE6476}"/>
              </a:ext>
            </a:extLst>
          </p:cNvPr>
          <p:cNvSpPr/>
          <p:nvPr/>
        </p:nvSpPr>
        <p:spPr>
          <a:xfrm rot="-5400000" flipH="1">
            <a:off x="3281250" y="-764049"/>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1;p36">
            <a:extLst>
              <a:ext uri="{FF2B5EF4-FFF2-40B4-BE49-F238E27FC236}">
                <a16:creationId xmlns:a16="http://schemas.microsoft.com/office/drawing/2014/main" id="{107BD27D-42A8-6494-1726-14EA30C7E472}"/>
              </a:ext>
            </a:extLst>
          </p:cNvPr>
          <p:cNvSpPr/>
          <p:nvPr/>
        </p:nvSpPr>
        <p:spPr>
          <a:xfrm rot="-5400000" flipH="1">
            <a:off x="3281250" y="-764049"/>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E9E7B3A0-23E9-4FE8-FD84-B79577387EBB}"/>
              </a:ext>
            </a:extLst>
          </p:cNvPr>
          <p:cNvPicPr>
            <a:picLocks noChangeAspect="1"/>
          </p:cNvPicPr>
          <p:nvPr/>
        </p:nvPicPr>
        <p:blipFill>
          <a:blip r:embed="rId4"/>
          <a:stretch>
            <a:fillRect/>
          </a:stretch>
        </p:blipFill>
        <p:spPr>
          <a:xfrm>
            <a:off x="0" y="0"/>
            <a:ext cx="9144000" cy="5143500"/>
          </a:xfrm>
          <a:prstGeom prst="rect">
            <a:avLst/>
          </a:prstGeom>
        </p:spPr>
      </p:pic>
      <p:sp>
        <p:nvSpPr>
          <p:cNvPr id="2" name="Google Shape;241;p36">
            <a:extLst>
              <a:ext uri="{FF2B5EF4-FFF2-40B4-BE49-F238E27FC236}">
                <a16:creationId xmlns:a16="http://schemas.microsoft.com/office/drawing/2014/main" id="{2D426ED3-5BDA-2F83-5963-DC614C399448}"/>
              </a:ext>
            </a:extLst>
          </p:cNvPr>
          <p:cNvSpPr/>
          <p:nvPr/>
        </p:nvSpPr>
        <p:spPr>
          <a:xfrm rot="-5400000" flipH="1">
            <a:off x="3281250" y="-764050"/>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2930733" y="1572483"/>
            <a:ext cx="32825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EXTRACT TRANSFORM LOAD</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3;p36">
            <a:extLst>
              <a:ext uri="{FF2B5EF4-FFF2-40B4-BE49-F238E27FC236}">
                <a16:creationId xmlns:a16="http://schemas.microsoft.com/office/drawing/2014/main" id="{7B2987E9-8CC6-8B7D-E927-EA0EC67DA9C2}"/>
              </a:ext>
            </a:extLst>
          </p:cNvPr>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4;p36">
            <a:extLst>
              <a:ext uri="{FF2B5EF4-FFF2-40B4-BE49-F238E27FC236}">
                <a16:creationId xmlns:a16="http://schemas.microsoft.com/office/drawing/2014/main" id="{E92C3F5C-5DBA-9280-CDBA-61C1B5A3F11E}"/>
              </a:ext>
            </a:extLst>
          </p:cNvPr>
          <p:cNvSpPr/>
          <p:nvPr/>
        </p:nvSpPr>
        <p:spPr>
          <a:xfrm rot="-5400000" flipH="1">
            <a:off x="8279250"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4" name="Google Shape;234;p35">
            <a:extLst>
              <a:ext uri="{FF2B5EF4-FFF2-40B4-BE49-F238E27FC236}">
                <a16:creationId xmlns:a16="http://schemas.microsoft.com/office/drawing/2014/main" id="{0585B4B4-872A-63C8-E684-3D39ECE33DEC}"/>
              </a:ext>
            </a:extLst>
          </p:cNvPr>
          <p:cNvSpPr/>
          <p:nvPr/>
        </p:nvSpPr>
        <p:spPr>
          <a:xfrm rot="5400000">
            <a:off x="3598755" y="1135658"/>
            <a:ext cx="491883"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34;p35">
            <a:extLst>
              <a:ext uri="{FF2B5EF4-FFF2-40B4-BE49-F238E27FC236}">
                <a16:creationId xmlns:a16="http://schemas.microsoft.com/office/drawing/2014/main" id="{9AE68315-EA6B-8704-3E8E-BF14A6F0DB1F}"/>
              </a:ext>
            </a:extLst>
          </p:cNvPr>
          <p:cNvSpPr/>
          <p:nvPr/>
        </p:nvSpPr>
        <p:spPr>
          <a:xfrm rot="16200000">
            <a:off x="3607068" y="1135657"/>
            <a:ext cx="491883"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727581" y="2020931"/>
            <a:ext cx="2848729"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580624" y="4218853"/>
            <a:ext cx="6116566"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OUR FIRST TRANSFORMATIONS WAS CONCERNING THE FATALITIES DATA, IN WHICH THE RESULTED OUTPUT WAS FACT/DIMENSION TABLES. </a:t>
            </a:r>
            <a:endParaRPr sz="1050" b="1" dirty="0">
              <a:solidFill>
                <a:schemeClr val="lt1"/>
              </a:solidFill>
            </a:endParaRPr>
          </a:p>
        </p:txBody>
      </p:sp>
      <p:sp>
        <p:nvSpPr>
          <p:cNvPr id="236" name="Google Shape;236;p35"/>
          <p:cNvSpPr txBox="1">
            <a:spLocks noGrp="1"/>
          </p:cNvSpPr>
          <p:nvPr>
            <p:ph type="ctrTitle"/>
          </p:nvPr>
        </p:nvSpPr>
        <p:spPr>
          <a:xfrm rot="5400000">
            <a:off x="6763309" y="1985201"/>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FATALITIES TRANSFORMATION:</a:t>
            </a:r>
            <a:endParaRPr sz="1800" dirty="0">
              <a:solidFill>
                <a:schemeClr val="lt1"/>
              </a:solidFill>
            </a:endParaRPr>
          </a:p>
        </p:txBody>
      </p:sp>
      <p:pic>
        <p:nvPicPr>
          <p:cNvPr id="2" name="Image 1">
            <a:extLst>
              <a:ext uri="{FF2B5EF4-FFF2-40B4-BE49-F238E27FC236}">
                <a16:creationId xmlns:a16="http://schemas.microsoft.com/office/drawing/2014/main" id="{07C5537D-ADC1-AC59-09C8-0783820B24C9}"/>
              </a:ext>
            </a:extLst>
          </p:cNvPr>
          <p:cNvPicPr>
            <a:picLocks noChangeAspect="1"/>
          </p:cNvPicPr>
          <p:nvPr/>
        </p:nvPicPr>
        <p:blipFill rotWithShape="1">
          <a:blip r:embed="rId3"/>
          <a:srcRect l="6227" t="22073" r="10767" b="5198"/>
          <a:stretch/>
        </p:blipFill>
        <p:spPr>
          <a:xfrm>
            <a:off x="523871" y="1006727"/>
            <a:ext cx="7101534" cy="2832105"/>
          </a:xfrm>
          <a:prstGeom prst="rect">
            <a:avLst/>
          </a:prstGeom>
          <a:ln>
            <a:solidFill>
              <a:schemeClr val="accent4">
                <a:lumMod val="40000"/>
                <a:lumOff val="60000"/>
              </a:schemeClr>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76434" y="1135657"/>
            <a:ext cx="491883"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723015" y="1986196"/>
            <a:ext cx="2591855"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218853"/>
            <a:ext cx="5334598"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MOVING ON, OUR NEXT TRANSFORMATION WAS ON PRISONNERS DATA WHERE WE EXTRACTED A FACT TABLE.</a:t>
            </a:r>
          </a:p>
        </p:txBody>
      </p:sp>
      <p:sp>
        <p:nvSpPr>
          <p:cNvPr id="236" name="Google Shape;236;p35"/>
          <p:cNvSpPr txBox="1">
            <a:spLocks noGrp="1"/>
          </p:cNvSpPr>
          <p:nvPr>
            <p:ph type="ctrTitle"/>
          </p:nvPr>
        </p:nvSpPr>
        <p:spPr>
          <a:xfrm rot="5400000">
            <a:off x="6630305" y="2101673"/>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PRISONNERS TRANSFORMATION:</a:t>
            </a:r>
            <a:endParaRPr sz="1800" dirty="0">
              <a:solidFill>
                <a:schemeClr val="lt1"/>
              </a:solidFill>
            </a:endParaRPr>
          </a:p>
        </p:txBody>
      </p:sp>
      <p:pic>
        <p:nvPicPr>
          <p:cNvPr id="4" name="Image 3">
            <a:extLst>
              <a:ext uri="{FF2B5EF4-FFF2-40B4-BE49-F238E27FC236}">
                <a16:creationId xmlns:a16="http://schemas.microsoft.com/office/drawing/2014/main" id="{E418F18C-3C48-506C-30B9-ACB2EDE696AD}"/>
              </a:ext>
            </a:extLst>
          </p:cNvPr>
          <p:cNvPicPr>
            <a:picLocks noChangeAspect="1"/>
          </p:cNvPicPr>
          <p:nvPr/>
        </p:nvPicPr>
        <p:blipFill rotWithShape="1">
          <a:blip r:embed="rId3"/>
          <a:srcRect l="12822" t="27447" r="21743" b="17220"/>
          <a:stretch/>
        </p:blipFill>
        <p:spPr>
          <a:xfrm>
            <a:off x="620695" y="1106573"/>
            <a:ext cx="6839548" cy="2591851"/>
          </a:xfrm>
          <a:prstGeom prst="rect">
            <a:avLst/>
          </a:prstGeom>
          <a:ln>
            <a:solidFill>
              <a:schemeClr val="accent4">
                <a:lumMod val="40000"/>
                <a:lumOff val="60000"/>
              </a:schemeClr>
            </a:solidFill>
          </a:ln>
        </p:spPr>
      </p:pic>
    </p:spTree>
    <p:extLst>
      <p:ext uri="{BB962C8B-B14F-4D97-AF65-F5344CB8AC3E}">
        <p14:creationId xmlns:p14="http://schemas.microsoft.com/office/powerpoint/2010/main" val="1943744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76434" y="1135657"/>
            <a:ext cx="491883"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466794" y="1801847"/>
            <a:ext cx="3104297"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218853"/>
            <a:ext cx="5334598"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NEXT, REFUGEES, THE PDI TRANSFORMATION LED FINALLY TO A FACT/ DIMENSION TABLES.</a:t>
            </a:r>
          </a:p>
        </p:txBody>
      </p:sp>
      <p:sp>
        <p:nvSpPr>
          <p:cNvPr id="236" name="Google Shape;236;p35"/>
          <p:cNvSpPr txBox="1">
            <a:spLocks noGrp="1"/>
          </p:cNvSpPr>
          <p:nvPr>
            <p:ph type="ctrTitle"/>
          </p:nvPr>
        </p:nvSpPr>
        <p:spPr>
          <a:xfrm rot="5400000">
            <a:off x="6398635" y="1870003"/>
            <a:ext cx="335144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REFUGEES TRANSFORMATION:</a:t>
            </a:r>
            <a:endParaRPr sz="1800" dirty="0">
              <a:solidFill>
                <a:schemeClr val="lt1"/>
              </a:solidFill>
            </a:endParaRPr>
          </a:p>
        </p:txBody>
      </p:sp>
      <p:pic>
        <p:nvPicPr>
          <p:cNvPr id="2" name="Image 1">
            <a:extLst>
              <a:ext uri="{FF2B5EF4-FFF2-40B4-BE49-F238E27FC236}">
                <a16:creationId xmlns:a16="http://schemas.microsoft.com/office/drawing/2014/main" id="{5679C565-F461-FE84-4E94-CA651A04B9EA}"/>
              </a:ext>
            </a:extLst>
          </p:cNvPr>
          <p:cNvPicPr>
            <a:picLocks noChangeAspect="1"/>
          </p:cNvPicPr>
          <p:nvPr/>
        </p:nvPicPr>
        <p:blipFill rotWithShape="1">
          <a:blip r:embed="rId3"/>
          <a:srcRect l="3079" t="11843" r="6642"/>
          <a:stretch/>
        </p:blipFill>
        <p:spPr>
          <a:xfrm>
            <a:off x="593237" y="643233"/>
            <a:ext cx="6921343" cy="3104300"/>
          </a:xfrm>
          <a:prstGeom prst="rect">
            <a:avLst/>
          </a:prstGeom>
          <a:ln>
            <a:solidFill>
              <a:schemeClr val="accent4">
                <a:lumMod val="40000"/>
                <a:lumOff val="60000"/>
              </a:schemeClr>
            </a:solidFill>
          </a:ln>
        </p:spPr>
      </p:pic>
    </p:spTree>
    <p:extLst>
      <p:ext uri="{BB962C8B-B14F-4D97-AF65-F5344CB8AC3E}">
        <p14:creationId xmlns:p14="http://schemas.microsoft.com/office/powerpoint/2010/main" val="1249655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76434" y="1135657"/>
            <a:ext cx="491883"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466794" y="1801847"/>
            <a:ext cx="3104297"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218853"/>
            <a:ext cx="5334598"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IN THIS TRANSFORMATION, WE MANAGED, THROUGH THE PDI STEPS TO EXTRACT A FACT / DIMENSION TABLES.</a:t>
            </a:r>
          </a:p>
        </p:txBody>
      </p:sp>
      <p:sp>
        <p:nvSpPr>
          <p:cNvPr id="236" name="Google Shape;236;p35"/>
          <p:cNvSpPr txBox="1">
            <a:spLocks noGrp="1"/>
          </p:cNvSpPr>
          <p:nvPr>
            <p:ph type="ctrTitle"/>
          </p:nvPr>
        </p:nvSpPr>
        <p:spPr>
          <a:xfrm rot="5400000">
            <a:off x="6398635" y="1870003"/>
            <a:ext cx="335144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COLONIES TRANSFORMATION:</a:t>
            </a:r>
            <a:endParaRPr sz="1800" dirty="0">
              <a:solidFill>
                <a:schemeClr val="lt1"/>
              </a:solidFill>
            </a:endParaRPr>
          </a:p>
        </p:txBody>
      </p:sp>
      <p:pic>
        <p:nvPicPr>
          <p:cNvPr id="4" name="Image 3">
            <a:extLst>
              <a:ext uri="{FF2B5EF4-FFF2-40B4-BE49-F238E27FC236}">
                <a16:creationId xmlns:a16="http://schemas.microsoft.com/office/drawing/2014/main" id="{23F91F94-6508-98A5-81FE-7383CDDD632B}"/>
              </a:ext>
            </a:extLst>
          </p:cNvPr>
          <p:cNvPicPr>
            <a:picLocks noChangeAspect="1"/>
          </p:cNvPicPr>
          <p:nvPr/>
        </p:nvPicPr>
        <p:blipFill rotWithShape="1">
          <a:blip r:embed="rId3"/>
          <a:srcRect t="7758" r="8398" b="3244"/>
          <a:stretch/>
        </p:blipFill>
        <p:spPr>
          <a:xfrm>
            <a:off x="593237" y="643233"/>
            <a:ext cx="6921343" cy="3104298"/>
          </a:xfrm>
          <a:prstGeom prst="rect">
            <a:avLst/>
          </a:prstGeom>
          <a:ln>
            <a:solidFill>
              <a:schemeClr val="accent4">
                <a:lumMod val="40000"/>
                <a:lumOff val="60000"/>
              </a:schemeClr>
            </a:solidFill>
          </a:ln>
        </p:spPr>
      </p:pic>
    </p:spTree>
    <p:extLst>
      <p:ext uri="{BB962C8B-B14F-4D97-AF65-F5344CB8AC3E}">
        <p14:creationId xmlns:p14="http://schemas.microsoft.com/office/powerpoint/2010/main" val="3601477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66977" y="1271239"/>
            <a:ext cx="372065"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217338" y="1960652"/>
            <a:ext cx="3603209"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414345"/>
            <a:ext cx="6166732"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FINALLY, DIMOGRAPHY AND IMMIGRATION TABLES, LET’S GET MORE DETAILES.</a:t>
            </a:r>
          </a:p>
        </p:txBody>
      </p:sp>
      <p:sp>
        <p:nvSpPr>
          <p:cNvPr id="236" name="Google Shape;236;p35"/>
          <p:cNvSpPr txBox="1">
            <a:spLocks noGrp="1"/>
          </p:cNvSpPr>
          <p:nvPr>
            <p:ph type="ctrTitle"/>
          </p:nvPr>
        </p:nvSpPr>
        <p:spPr>
          <a:xfrm rot="5400000">
            <a:off x="6100513" y="2054617"/>
            <a:ext cx="3947684"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DIMOGRAPHY &amp; IMMIGRATION  TRANSFORMATION:</a:t>
            </a:r>
            <a:endParaRPr sz="1800" dirty="0">
              <a:solidFill>
                <a:schemeClr val="lt1"/>
              </a:solidFill>
            </a:endParaRPr>
          </a:p>
        </p:txBody>
      </p:sp>
      <p:pic>
        <p:nvPicPr>
          <p:cNvPr id="2" name="Image 1">
            <a:extLst>
              <a:ext uri="{FF2B5EF4-FFF2-40B4-BE49-F238E27FC236}">
                <a16:creationId xmlns:a16="http://schemas.microsoft.com/office/drawing/2014/main" id="{061ED701-D651-B82D-2D93-34ED88FF3AD9}"/>
              </a:ext>
            </a:extLst>
          </p:cNvPr>
          <p:cNvPicPr>
            <a:picLocks noChangeAspect="1"/>
          </p:cNvPicPr>
          <p:nvPr/>
        </p:nvPicPr>
        <p:blipFill>
          <a:blip r:embed="rId3"/>
          <a:stretch>
            <a:fillRect/>
          </a:stretch>
        </p:blipFill>
        <p:spPr>
          <a:xfrm>
            <a:off x="523415" y="552580"/>
            <a:ext cx="6991165" cy="3603209"/>
          </a:xfrm>
          <a:prstGeom prst="rect">
            <a:avLst/>
          </a:prstGeom>
          <a:ln>
            <a:solidFill>
              <a:schemeClr val="accent4">
                <a:lumMod val="40000"/>
                <a:lumOff val="60000"/>
              </a:schemeClr>
            </a:solidFill>
          </a:ln>
        </p:spPr>
      </p:pic>
    </p:spTree>
    <p:extLst>
      <p:ext uri="{BB962C8B-B14F-4D97-AF65-F5344CB8AC3E}">
        <p14:creationId xmlns:p14="http://schemas.microsoft.com/office/powerpoint/2010/main" val="3497951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66977" y="1271239"/>
            <a:ext cx="372065"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217338" y="1960652"/>
            <a:ext cx="3603209"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414345"/>
            <a:ext cx="6166732"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THE  INITIAL DATA ON OUR BOTH FILES.</a:t>
            </a:r>
          </a:p>
        </p:txBody>
      </p:sp>
      <p:sp>
        <p:nvSpPr>
          <p:cNvPr id="236" name="Google Shape;236;p35"/>
          <p:cNvSpPr txBox="1">
            <a:spLocks noGrp="1"/>
          </p:cNvSpPr>
          <p:nvPr>
            <p:ph type="ctrTitle"/>
          </p:nvPr>
        </p:nvSpPr>
        <p:spPr>
          <a:xfrm rot="5400000">
            <a:off x="6100513" y="2054617"/>
            <a:ext cx="3947684"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DIMOGRAPHY &amp; IMMIGRATION  TRANSFORMATION:</a:t>
            </a:r>
            <a:endParaRPr sz="1800" dirty="0">
              <a:solidFill>
                <a:schemeClr val="lt1"/>
              </a:solidFill>
            </a:endParaRPr>
          </a:p>
        </p:txBody>
      </p:sp>
      <p:pic>
        <p:nvPicPr>
          <p:cNvPr id="5" name="Image 4">
            <a:extLst>
              <a:ext uri="{FF2B5EF4-FFF2-40B4-BE49-F238E27FC236}">
                <a16:creationId xmlns:a16="http://schemas.microsoft.com/office/drawing/2014/main" id="{90CF7373-3464-D5B2-D025-6F1DE85C0F7A}"/>
              </a:ext>
            </a:extLst>
          </p:cNvPr>
          <p:cNvPicPr>
            <a:picLocks noChangeAspect="1"/>
          </p:cNvPicPr>
          <p:nvPr/>
        </p:nvPicPr>
        <p:blipFill>
          <a:blip r:embed="rId3"/>
          <a:stretch>
            <a:fillRect/>
          </a:stretch>
        </p:blipFill>
        <p:spPr>
          <a:xfrm>
            <a:off x="1122077" y="482680"/>
            <a:ext cx="2730932" cy="3743018"/>
          </a:xfrm>
          <a:prstGeom prst="rect">
            <a:avLst/>
          </a:prstGeom>
          <a:ln>
            <a:solidFill>
              <a:schemeClr val="accent1"/>
            </a:solidFill>
          </a:ln>
        </p:spPr>
      </p:pic>
      <p:pic>
        <p:nvPicPr>
          <p:cNvPr id="7" name="Image 6">
            <a:extLst>
              <a:ext uri="{FF2B5EF4-FFF2-40B4-BE49-F238E27FC236}">
                <a16:creationId xmlns:a16="http://schemas.microsoft.com/office/drawing/2014/main" id="{53E5C230-A79C-33D1-DD31-5A31E171F582}"/>
              </a:ext>
            </a:extLst>
          </p:cNvPr>
          <p:cNvPicPr>
            <a:picLocks noChangeAspect="1"/>
          </p:cNvPicPr>
          <p:nvPr/>
        </p:nvPicPr>
        <p:blipFill>
          <a:blip r:embed="rId4"/>
          <a:stretch>
            <a:fillRect/>
          </a:stretch>
        </p:blipFill>
        <p:spPr>
          <a:xfrm>
            <a:off x="4540260" y="482680"/>
            <a:ext cx="2730932" cy="3743018"/>
          </a:xfrm>
          <a:prstGeom prst="rect">
            <a:avLst/>
          </a:prstGeom>
          <a:ln>
            <a:solidFill>
              <a:schemeClr val="accent1"/>
            </a:solidFill>
          </a:ln>
        </p:spPr>
      </p:pic>
    </p:spTree>
    <p:extLst>
      <p:ext uri="{BB962C8B-B14F-4D97-AF65-F5344CB8AC3E}">
        <p14:creationId xmlns:p14="http://schemas.microsoft.com/office/powerpoint/2010/main" val="1797218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66977" y="1271239"/>
            <a:ext cx="372065"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217338" y="1960652"/>
            <a:ext cx="3603209"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414345"/>
            <a:ext cx="6166732"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SELECTING THE VALUES WE ARE MOST INTRESTED WITH.</a:t>
            </a:r>
          </a:p>
        </p:txBody>
      </p:sp>
      <p:sp>
        <p:nvSpPr>
          <p:cNvPr id="236" name="Google Shape;236;p35"/>
          <p:cNvSpPr txBox="1">
            <a:spLocks noGrp="1"/>
          </p:cNvSpPr>
          <p:nvPr>
            <p:ph type="ctrTitle"/>
          </p:nvPr>
        </p:nvSpPr>
        <p:spPr>
          <a:xfrm rot="5400000">
            <a:off x="6100513" y="2054617"/>
            <a:ext cx="3947684"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DIMOGRAPHY &amp; IMMIGRATION  TRANSFORMATION:</a:t>
            </a:r>
            <a:endParaRPr sz="1800" dirty="0">
              <a:solidFill>
                <a:schemeClr val="lt1"/>
              </a:solidFill>
            </a:endParaRPr>
          </a:p>
        </p:txBody>
      </p:sp>
      <p:pic>
        <p:nvPicPr>
          <p:cNvPr id="4" name="Image 3">
            <a:extLst>
              <a:ext uri="{FF2B5EF4-FFF2-40B4-BE49-F238E27FC236}">
                <a16:creationId xmlns:a16="http://schemas.microsoft.com/office/drawing/2014/main" id="{1D03590B-84FB-92D9-FC7B-9466A387128D}"/>
              </a:ext>
            </a:extLst>
          </p:cNvPr>
          <p:cNvPicPr>
            <a:picLocks noChangeAspect="1"/>
          </p:cNvPicPr>
          <p:nvPr/>
        </p:nvPicPr>
        <p:blipFill>
          <a:blip r:embed="rId3"/>
          <a:stretch>
            <a:fillRect/>
          </a:stretch>
        </p:blipFill>
        <p:spPr>
          <a:xfrm>
            <a:off x="523870" y="922590"/>
            <a:ext cx="6990709" cy="2863198"/>
          </a:xfrm>
          <a:prstGeom prst="rect">
            <a:avLst/>
          </a:prstGeom>
          <a:ln>
            <a:solidFill>
              <a:schemeClr val="accent1"/>
            </a:solidFill>
          </a:ln>
        </p:spPr>
      </p:pic>
    </p:spTree>
    <p:extLst>
      <p:ext uri="{BB962C8B-B14F-4D97-AF65-F5344CB8AC3E}">
        <p14:creationId xmlns:p14="http://schemas.microsoft.com/office/powerpoint/2010/main" val="3261278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66977" y="1271239"/>
            <a:ext cx="372065"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217338" y="1960652"/>
            <a:ext cx="3603209"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414345"/>
            <a:ext cx="6166732"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MERGE JOINING THE TWO TABLES.</a:t>
            </a:r>
          </a:p>
        </p:txBody>
      </p:sp>
      <p:sp>
        <p:nvSpPr>
          <p:cNvPr id="236" name="Google Shape;236;p35"/>
          <p:cNvSpPr txBox="1">
            <a:spLocks noGrp="1"/>
          </p:cNvSpPr>
          <p:nvPr>
            <p:ph type="ctrTitle"/>
          </p:nvPr>
        </p:nvSpPr>
        <p:spPr>
          <a:xfrm rot="5400000">
            <a:off x="6100513" y="2054617"/>
            <a:ext cx="3947684"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DIMOGRAPHY &amp; IMMIGRATION  TRANSFORMATION:</a:t>
            </a:r>
            <a:endParaRPr sz="1800" dirty="0">
              <a:solidFill>
                <a:schemeClr val="lt1"/>
              </a:solidFill>
            </a:endParaRPr>
          </a:p>
        </p:txBody>
      </p:sp>
      <p:pic>
        <p:nvPicPr>
          <p:cNvPr id="5" name="Image 4">
            <a:extLst>
              <a:ext uri="{FF2B5EF4-FFF2-40B4-BE49-F238E27FC236}">
                <a16:creationId xmlns:a16="http://schemas.microsoft.com/office/drawing/2014/main" id="{6295B832-8E52-978A-A473-AB3A8D9129F2}"/>
              </a:ext>
            </a:extLst>
          </p:cNvPr>
          <p:cNvPicPr>
            <a:picLocks noChangeAspect="1"/>
          </p:cNvPicPr>
          <p:nvPr/>
        </p:nvPicPr>
        <p:blipFill>
          <a:blip r:embed="rId3"/>
          <a:stretch>
            <a:fillRect/>
          </a:stretch>
        </p:blipFill>
        <p:spPr>
          <a:xfrm>
            <a:off x="523871" y="993719"/>
            <a:ext cx="6990709" cy="2720939"/>
          </a:xfrm>
          <a:prstGeom prst="rect">
            <a:avLst/>
          </a:prstGeom>
          <a:ln>
            <a:solidFill>
              <a:schemeClr val="accent1"/>
            </a:solidFill>
          </a:ln>
        </p:spPr>
      </p:pic>
    </p:spTree>
    <p:extLst>
      <p:ext uri="{BB962C8B-B14F-4D97-AF65-F5344CB8AC3E}">
        <p14:creationId xmlns:p14="http://schemas.microsoft.com/office/powerpoint/2010/main" val="283081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7"/>
          <p:cNvSpPr txBox="1">
            <a:spLocks noGrp="1"/>
          </p:cNvSpPr>
          <p:nvPr>
            <p:ph type="subTitle" idx="4294967295"/>
          </p:nvPr>
        </p:nvSpPr>
        <p:spPr>
          <a:xfrm flipH="1">
            <a:off x="1758452" y="1630144"/>
            <a:ext cx="2003670" cy="170831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b="1" dirty="0">
                <a:latin typeface="Livvic" panose="020F0502020204030204" pitchFamily="2" charset="0"/>
                <a:cs typeface="Poppins Black" panose="00000A00000000000000" pitchFamily="2" charset="0"/>
              </a:rPr>
              <a:t>PALESTINIE</a:t>
            </a:r>
          </a:p>
          <a:p>
            <a:pPr marL="0" lvl="0" indent="0" algn="l" rtl="0">
              <a:lnSpc>
                <a:spcPct val="115000"/>
              </a:lnSpc>
              <a:spcBef>
                <a:spcPts val="0"/>
              </a:spcBef>
              <a:spcAft>
                <a:spcPts val="0"/>
              </a:spcAft>
              <a:buClr>
                <a:schemeClr val="dk1"/>
              </a:buClr>
              <a:buSzPts val="1100"/>
              <a:buFont typeface="Arial"/>
              <a:buNone/>
            </a:pPr>
            <a:r>
              <a:rPr lang="en-US" sz="1800" b="1" dirty="0">
                <a:latin typeface="Livvic" panose="020F0502020204030204" pitchFamily="2" charset="0"/>
                <a:cs typeface="Poppins Black" panose="00000A00000000000000" pitchFamily="2" charset="0"/>
              </a:rPr>
              <a:t>ISRAEILI CONFLICT THROUGH THE YEARS </a:t>
            </a:r>
            <a:endParaRPr sz="1800" b="1" dirty="0">
              <a:latin typeface="Livvic" panose="020F0502020204030204" pitchFamily="2" charset="0"/>
            </a:endParaRPr>
          </a:p>
          <a:p>
            <a:pPr marL="0" lvl="0" indent="0" algn="l" rtl="0">
              <a:lnSpc>
                <a:spcPct val="115000"/>
              </a:lnSpc>
              <a:spcBef>
                <a:spcPts val="1600"/>
              </a:spcBef>
              <a:spcAft>
                <a:spcPts val="1600"/>
              </a:spcAft>
              <a:buNone/>
            </a:pPr>
            <a:endParaRPr dirty="0"/>
          </a:p>
        </p:txBody>
      </p:sp>
      <p:sp>
        <p:nvSpPr>
          <p:cNvPr id="138" name="Google Shape;138;p27"/>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0;p28">
            <a:extLst>
              <a:ext uri="{FF2B5EF4-FFF2-40B4-BE49-F238E27FC236}">
                <a16:creationId xmlns:a16="http://schemas.microsoft.com/office/drawing/2014/main" id="{900A6BC6-9A9A-31D0-FC9A-C962344ED1F0}"/>
              </a:ext>
            </a:extLst>
          </p:cNvPr>
          <p:cNvSpPr txBox="1">
            <a:spLocks noGrp="1"/>
          </p:cNvSpPr>
          <p:nvPr>
            <p:ph type="ctrTitle"/>
          </p:nvPr>
        </p:nvSpPr>
        <p:spPr>
          <a:xfrm>
            <a:off x="4344786" y="1566662"/>
            <a:ext cx="365135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1200" dirty="0"/>
          </a:p>
          <a:p>
            <a:pPr marL="0" lvl="0" indent="0" algn="l" rtl="0">
              <a:spcBef>
                <a:spcPts val="0"/>
              </a:spcBef>
              <a:spcAft>
                <a:spcPts val="0"/>
              </a:spcAft>
              <a:buNone/>
            </a:pPr>
            <a:r>
              <a:rPr lang="en" sz="1200" dirty="0"/>
              <a:t>THIS PROJECT IS MADE AND PRESENTED BY:</a:t>
            </a:r>
            <a:endParaRPr sz="1200" dirty="0"/>
          </a:p>
        </p:txBody>
      </p:sp>
      <p:sp>
        <p:nvSpPr>
          <p:cNvPr id="5" name="Google Shape;151;p28">
            <a:extLst>
              <a:ext uri="{FF2B5EF4-FFF2-40B4-BE49-F238E27FC236}">
                <a16:creationId xmlns:a16="http://schemas.microsoft.com/office/drawing/2014/main" id="{EA0FD7E5-4DE2-087D-0CA3-26783BDFD049}"/>
              </a:ext>
            </a:extLst>
          </p:cNvPr>
          <p:cNvSpPr txBox="1">
            <a:spLocks/>
          </p:cNvSpPr>
          <p:nvPr/>
        </p:nvSpPr>
        <p:spPr>
          <a:xfrm>
            <a:off x="4373296" y="2046750"/>
            <a:ext cx="2871811" cy="572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latin typeface="Catamaran Light" panose="020B0604020202020204" charset="0"/>
                <a:cs typeface="Catamaran Light" panose="020B0604020202020204" charset="0"/>
              </a:rPr>
              <a:t>LAGHDAF KHAOULA</a:t>
            </a:r>
          </a:p>
          <a:p>
            <a:r>
              <a:rPr lang="en-US" sz="1200" dirty="0">
                <a:latin typeface="Catamaran Light" panose="020B0604020202020204" charset="0"/>
                <a:cs typeface="Catamaran Light" panose="020B0604020202020204" charset="0"/>
              </a:rPr>
              <a:t>OURTANANE ALI</a:t>
            </a:r>
          </a:p>
        </p:txBody>
      </p:sp>
      <p:sp>
        <p:nvSpPr>
          <p:cNvPr id="6" name="Google Shape;131;p26">
            <a:extLst>
              <a:ext uri="{FF2B5EF4-FFF2-40B4-BE49-F238E27FC236}">
                <a16:creationId xmlns:a16="http://schemas.microsoft.com/office/drawing/2014/main" id="{E898DA1F-FD0D-5072-444C-1CD41D84362B}"/>
              </a:ext>
            </a:extLst>
          </p:cNvPr>
          <p:cNvSpPr/>
          <p:nvPr/>
        </p:nvSpPr>
        <p:spPr>
          <a:xfrm rot="-5400000" flipH="1">
            <a:off x="2929866" y="2461444"/>
            <a:ext cx="1835283" cy="4571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0;p28">
            <a:extLst>
              <a:ext uri="{FF2B5EF4-FFF2-40B4-BE49-F238E27FC236}">
                <a16:creationId xmlns:a16="http://schemas.microsoft.com/office/drawing/2014/main" id="{AD6D4E6D-73FA-C013-9C69-B6F8901F5BB4}"/>
              </a:ext>
            </a:extLst>
          </p:cNvPr>
          <p:cNvSpPr txBox="1">
            <a:spLocks/>
          </p:cNvSpPr>
          <p:nvPr/>
        </p:nvSpPr>
        <p:spPr>
          <a:xfrm>
            <a:off x="4344786" y="2407309"/>
            <a:ext cx="365135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buSzPts val="1100"/>
              <a:buFont typeface="Arial"/>
              <a:buNone/>
            </a:pPr>
            <a:endParaRPr lang="en-US" sz="1200" dirty="0"/>
          </a:p>
          <a:p>
            <a:r>
              <a:rPr lang="en-US" sz="1200" dirty="0"/>
              <a:t>UNDER THE SUPERVISION OF:</a:t>
            </a:r>
          </a:p>
        </p:txBody>
      </p:sp>
      <p:sp>
        <p:nvSpPr>
          <p:cNvPr id="8" name="Google Shape;151;p28">
            <a:extLst>
              <a:ext uri="{FF2B5EF4-FFF2-40B4-BE49-F238E27FC236}">
                <a16:creationId xmlns:a16="http://schemas.microsoft.com/office/drawing/2014/main" id="{14C452CD-575E-F434-3A4F-ED96AB0DD33C}"/>
              </a:ext>
            </a:extLst>
          </p:cNvPr>
          <p:cNvSpPr txBox="1">
            <a:spLocks/>
          </p:cNvSpPr>
          <p:nvPr/>
        </p:nvSpPr>
        <p:spPr>
          <a:xfrm>
            <a:off x="4425177" y="2884576"/>
            <a:ext cx="2871811" cy="572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latin typeface="Catamaran Light" panose="020B0604020202020204" charset="0"/>
                <a:cs typeface="Catamaran Light" panose="020B0604020202020204" charset="0"/>
              </a:rPr>
              <a:t>Mrs. JIHAD ZAHIR</a:t>
            </a:r>
          </a:p>
        </p:txBody>
      </p:sp>
      <p:sp>
        <p:nvSpPr>
          <p:cNvPr id="9" name="Google Shape;56;p13">
            <a:extLst>
              <a:ext uri="{FF2B5EF4-FFF2-40B4-BE49-F238E27FC236}">
                <a16:creationId xmlns:a16="http://schemas.microsoft.com/office/drawing/2014/main" id="{AF575E1F-9FB2-32BF-F079-653CE4ABE2A8}"/>
              </a:ext>
            </a:extLst>
          </p:cNvPr>
          <p:cNvSpPr txBox="1"/>
          <p:nvPr/>
        </p:nvSpPr>
        <p:spPr>
          <a:xfrm>
            <a:off x="8158264" y="4797282"/>
            <a:ext cx="985736" cy="34621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50" b="1" dirty="0">
                <a:solidFill>
                  <a:schemeClr val="bg1"/>
                </a:solidFill>
                <a:latin typeface="Livvic" panose="020F0502020204030204" pitchFamily="2" charset="0"/>
                <a:cs typeface="Poppins Black" panose="00000A00000000000000" pitchFamily="2" charset="0"/>
              </a:rPr>
              <a:t>2023-2024</a:t>
            </a:r>
            <a:endParaRPr sz="1050" b="1" dirty="0">
              <a:solidFill>
                <a:schemeClr val="bg1"/>
              </a:solidFill>
              <a:latin typeface="Livvic" panose="020F0502020204030204" pitchFamily="2" charset="0"/>
              <a:cs typeface="Poppins Black" panose="00000A00000000000000" pitchFamily="2" charset="0"/>
            </a:endParaRPr>
          </a:p>
        </p:txBody>
      </p:sp>
      <p:pic>
        <p:nvPicPr>
          <p:cNvPr id="10" name="Picture 6" descr="https://www.uca.ma/public/files/images/site-1-2525ed2b2ad29dfbbe242515dda9cf43-2143650689.png">
            <a:extLst>
              <a:ext uri="{FF2B5EF4-FFF2-40B4-BE49-F238E27FC236}">
                <a16:creationId xmlns:a16="http://schemas.microsoft.com/office/drawing/2014/main" id="{685D235F-61F8-304D-0FEC-03883A639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264" y="52189"/>
            <a:ext cx="785666" cy="9924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66977" y="1271239"/>
            <a:ext cx="372065"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217338" y="1960652"/>
            <a:ext cx="3603209"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414345"/>
            <a:ext cx="6166732"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THE OUTPUT IMMIGRANTS TABLE.</a:t>
            </a:r>
          </a:p>
        </p:txBody>
      </p:sp>
      <p:sp>
        <p:nvSpPr>
          <p:cNvPr id="236" name="Google Shape;236;p35"/>
          <p:cNvSpPr txBox="1">
            <a:spLocks noGrp="1"/>
          </p:cNvSpPr>
          <p:nvPr>
            <p:ph type="ctrTitle"/>
          </p:nvPr>
        </p:nvSpPr>
        <p:spPr>
          <a:xfrm rot="5400000">
            <a:off x="6100513" y="2054617"/>
            <a:ext cx="3947684"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DIMOGRAPHY &amp; IMMIGRATION  TRANSFORMATION:</a:t>
            </a:r>
            <a:endParaRPr sz="1800" dirty="0">
              <a:solidFill>
                <a:schemeClr val="lt1"/>
              </a:solidFill>
            </a:endParaRPr>
          </a:p>
        </p:txBody>
      </p:sp>
      <p:pic>
        <p:nvPicPr>
          <p:cNvPr id="4" name="Image 3">
            <a:extLst>
              <a:ext uri="{FF2B5EF4-FFF2-40B4-BE49-F238E27FC236}">
                <a16:creationId xmlns:a16="http://schemas.microsoft.com/office/drawing/2014/main" id="{3253883F-E5C7-2371-53AF-1CDAC45FF91E}"/>
              </a:ext>
            </a:extLst>
          </p:cNvPr>
          <p:cNvPicPr>
            <a:picLocks noChangeAspect="1"/>
          </p:cNvPicPr>
          <p:nvPr/>
        </p:nvPicPr>
        <p:blipFill>
          <a:blip r:embed="rId3"/>
          <a:stretch>
            <a:fillRect/>
          </a:stretch>
        </p:blipFill>
        <p:spPr>
          <a:xfrm>
            <a:off x="512628" y="878867"/>
            <a:ext cx="6893885" cy="2928370"/>
          </a:xfrm>
          <a:prstGeom prst="rect">
            <a:avLst/>
          </a:prstGeom>
          <a:ln>
            <a:solidFill>
              <a:schemeClr val="accent1"/>
            </a:solidFill>
          </a:ln>
        </p:spPr>
      </p:pic>
    </p:spTree>
    <p:extLst>
      <p:ext uri="{BB962C8B-B14F-4D97-AF65-F5344CB8AC3E}">
        <p14:creationId xmlns:p14="http://schemas.microsoft.com/office/powerpoint/2010/main" val="2369128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66977" y="1271239"/>
            <a:ext cx="372065"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217338" y="1960652"/>
            <a:ext cx="3603209"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414345"/>
            <a:ext cx="6166732"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THE INITIAL DIMOGRAPHY TABLE.</a:t>
            </a:r>
          </a:p>
        </p:txBody>
      </p:sp>
      <p:sp>
        <p:nvSpPr>
          <p:cNvPr id="236" name="Google Shape;236;p35"/>
          <p:cNvSpPr txBox="1">
            <a:spLocks noGrp="1"/>
          </p:cNvSpPr>
          <p:nvPr>
            <p:ph type="ctrTitle"/>
          </p:nvPr>
        </p:nvSpPr>
        <p:spPr>
          <a:xfrm rot="5400000">
            <a:off x="6100513" y="2054617"/>
            <a:ext cx="3947684"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DIMOGRAPHY &amp; IMMIGRATION  TRANSFORMATION:</a:t>
            </a:r>
            <a:endParaRPr sz="1800" dirty="0">
              <a:solidFill>
                <a:schemeClr val="lt1"/>
              </a:solidFill>
            </a:endParaRPr>
          </a:p>
        </p:txBody>
      </p:sp>
      <p:pic>
        <p:nvPicPr>
          <p:cNvPr id="5" name="Image 4">
            <a:extLst>
              <a:ext uri="{FF2B5EF4-FFF2-40B4-BE49-F238E27FC236}">
                <a16:creationId xmlns:a16="http://schemas.microsoft.com/office/drawing/2014/main" id="{16277B4F-DB34-F1AC-05BC-5234082F931B}"/>
              </a:ext>
            </a:extLst>
          </p:cNvPr>
          <p:cNvPicPr>
            <a:picLocks noChangeAspect="1"/>
          </p:cNvPicPr>
          <p:nvPr/>
        </p:nvPicPr>
        <p:blipFill>
          <a:blip r:embed="rId3"/>
          <a:stretch>
            <a:fillRect/>
          </a:stretch>
        </p:blipFill>
        <p:spPr>
          <a:xfrm>
            <a:off x="2697810" y="552584"/>
            <a:ext cx="2614023" cy="3491346"/>
          </a:xfrm>
          <a:prstGeom prst="rect">
            <a:avLst/>
          </a:prstGeom>
          <a:ln>
            <a:solidFill>
              <a:schemeClr val="accent1"/>
            </a:solidFill>
          </a:ln>
        </p:spPr>
      </p:pic>
    </p:spTree>
    <p:extLst>
      <p:ext uri="{BB962C8B-B14F-4D97-AF65-F5344CB8AC3E}">
        <p14:creationId xmlns:p14="http://schemas.microsoft.com/office/powerpoint/2010/main" val="2193576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66977" y="1271239"/>
            <a:ext cx="372065"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217338" y="1960652"/>
            <a:ext cx="3603209"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414345"/>
            <a:ext cx="6166732"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NORMALISING OUR ROWS.</a:t>
            </a:r>
          </a:p>
        </p:txBody>
      </p:sp>
      <p:sp>
        <p:nvSpPr>
          <p:cNvPr id="236" name="Google Shape;236;p35"/>
          <p:cNvSpPr txBox="1">
            <a:spLocks noGrp="1"/>
          </p:cNvSpPr>
          <p:nvPr>
            <p:ph type="ctrTitle"/>
          </p:nvPr>
        </p:nvSpPr>
        <p:spPr>
          <a:xfrm rot="5400000">
            <a:off x="6100513" y="2054617"/>
            <a:ext cx="3947684"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DIMOGRAPHY &amp; IMMIGRATION  TRANSFORMATION:</a:t>
            </a:r>
            <a:endParaRPr sz="1800" dirty="0">
              <a:solidFill>
                <a:schemeClr val="lt1"/>
              </a:solidFill>
            </a:endParaRPr>
          </a:p>
        </p:txBody>
      </p:sp>
      <p:pic>
        <p:nvPicPr>
          <p:cNvPr id="4" name="Image 3">
            <a:extLst>
              <a:ext uri="{FF2B5EF4-FFF2-40B4-BE49-F238E27FC236}">
                <a16:creationId xmlns:a16="http://schemas.microsoft.com/office/drawing/2014/main" id="{2EE5E103-939D-1BFF-7B50-260C047B8A67}"/>
              </a:ext>
            </a:extLst>
          </p:cNvPr>
          <p:cNvPicPr>
            <a:picLocks noChangeAspect="1"/>
          </p:cNvPicPr>
          <p:nvPr/>
        </p:nvPicPr>
        <p:blipFill>
          <a:blip r:embed="rId3"/>
          <a:stretch>
            <a:fillRect/>
          </a:stretch>
        </p:blipFill>
        <p:spPr>
          <a:xfrm>
            <a:off x="523871" y="819346"/>
            <a:ext cx="6966601" cy="3069686"/>
          </a:xfrm>
          <a:prstGeom prst="rect">
            <a:avLst/>
          </a:prstGeom>
          <a:ln>
            <a:solidFill>
              <a:schemeClr val="accent1"/>
            </a:solidFill>
          </a:ln>
        </p:spPr>
      </p:pic>
    </p:spTree>
    <p:extLst>
      <p:ext uri="{BB962C8B-B14F-4D97-AF65-F5344CB8AC3E}">
        <p14:creationId xmlns:p14="http://schemas.microsoft.com/office/powerpoint/2010/main" val="725726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66977" y="1271239"/>
            <a:ext cx="372065"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217338" y="1960652"/>
            <a:ext cx="3603209"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414345"/>
            <a:ext cx="6166732"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ADDING A COLUMN ID.</a:t>
            </a:r>
          </a:p>
        </p:txBody>
      </p:sp>
      <p:sp>
        <p:nvSpPr>
          <p:cNvPr id="236" name="Google Shape;236;p35"/>
          <p:cNvSpPr txBox="1">
            <a:spLocks noGrp="1"/>
          </p:cNvSpPr>
          <p:nvPr>
            <p:ph type="ctrTitle"/>
          </p:nvPr>
        </p:nvSpPr>
        <p:spPr>
          <a:xfrm rot="5400000">
            <a:off x="6100513" y="2054617"/>
            <a:ext cx="3947684"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DIMOGRAPHY &amp; IMMIGRATION  TRANSFORMATION:</a:t>
            </a:r>
            <a:endParaRPr sz="1800" dirty="0">
              <a:solidFill>
                <a:schemeClr val="lt1"/>
              </a:solidFill>
            </a:endParaRPr>
          </a:p>
        </p:txBody>
      </p:sp>
      <p:pic>
        <p:nvPicPr>
          <p:cNvPr id="5" name="Image 4">
            <a:extLst>
              <a:ext uri="{FF2B5EF4-FFF2-40B4-BE49-F238E27FC236}">
                <a16:creationId xmlns:a16="http://schemas.microsoft.com/office/drawing/2014/main" id="{76EECF74-4C7E-A36C-E16A-66CC8C7980BD}"/>
              </a:ext>
            </a:extLst>
          </p:cNvPr>
          <p:cNvPicPr>
            <a:picLocks noChangeAspect="1"/>
          </p:cNvPicPr>
          <p:nvPr/>
        </p:nvPicPr>
        <p:blipFill>
          <a:blip r:embed="rId3"/>
          <a:stretch>
            <a:fillRect/>
          </a:stretch>
        </p:blipFill>
        <p:spPr>
          <a:xfrm>
            <a:off x="720322" y="965295"/>
            <a:ext cx="6794258" cy="2777788"/>
          </a:xfrm>
          <a:prstGeom prst="rect">
            <a:avLst/>
          </a:prstGeom>
          <a:ln>
            <a:solidFill>
              <a:schemeClr val="accent1"/>
            </a:solidFill>
          </a:ln>
        </p:spPr>
      </p:pic>
    </p:spTree>
    <p:extLst>
      <p:ext uri="{BB962C8B-B14F-4D97-AF65-F5344CB8AC3E}">
        <p14:creationId xmlns:p14="http://schemas.microsoft.com/office/powerpoint/2010/main" val="1499403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66977" y="1271239"/>
            <a:ext cx="372065"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217338" y="1960652"/>
            <a:ext cx="3603209"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414345"/>
            <a:ext cx="6166732"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SELECTING OUR FACT TABLE VALUES.</a:t>
            </a:r>
          </a:p>
        </p:txBody>
      </p:sp>
      <p:sp>
        <p:nvSpPr>
          <p:cNvPr id="236" name="Google Shape;236;p35"/>
          <p:cNvSpPr txBox="1">
            <a:spLocks noGrp="1"/>
          </p:cNvSpPr>
          <p:nvPr>
            <p:ph type="ctrTitle"/>
          </p:nvPr>
        </p:nvSpPr>
        <p:spPr>
          <a:xfrm rot="5400000">
            <a:off x="6100513" y="2054617"/>
            <a:ext cx="3947684"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DIMOGRAPHY &amp; IMMIGRATION  TRANSFORMATION:</a:t>
            </a:r>
            <a:endParaRPr sz="1800" dirty="0">
              <a:solidFill>
                <a:schemeClr val="lt1"/>
              </a:solidFill>
            </a:endParaRPr>
          </a:p>
        </p:txBody>
      </p:sp>
      <p:pic>
        <p:nvPicPr>
          <p:cNvPr id="4" name="Image 3">
            <a:extLst>
              <a:ext uri="{FF2B5EF4-FFF2-40B4-BE49-F238E27FC236}">
                <a16:creationId xmlns:a16="http://schemas.microsoft.com/office/drawing/2014/main" id="{A9A4FDDB-E914-B777-521E-33AFECAB2BD7}"/>
              </a:ext>
            </a:extLst>
          </p:cNvPr>
          <p:cNvPicPr>
            <a:picLocks noChangeAspect="1"/>
          </p:cNvPicPr>
          <p:nvPr/>
        </p:nvPicPr>
        <p:blipFill>
          <a:blip r:embed="rId3"/>
          <a:stretch>
            <a:fillRect/>
          </a:stretch>
        </p:blipFill>
        <p:spPr>
          <a:xfrm>
            <a:off x="507245" y="1062894"/>
            <a:ext cx="6849578" cy="2582589"/>
          </a:xfrm>
          <a:prstGeom prst="rect">
            <a:avLst/>
          </a:prstGeom>
          <a:ln>
            <a:solidFill>
              <a:schemeClr val="accent1"/>
            </a:solidFill>
          </a:ln>
        </p:spPr>
      </p:pic>
    </p:spTree>
    <p:extLst>
      <p:ext uri="{BB962C8B-B14F-4D97-AF65-F5344CB8AC3E}">
        <p14:creationId xmlns:p14="http://schemas.microsoft.com/office/powerpoint/2010/main" val="26555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Google Shape;234;p35">
            <a:extLst>
              <a:ext uri="{FF2B5EF4-FFF2-40B4-BE49-F238E27FC236}">
                <a16:creationId xmlns:a16="http://schemas.microsoft.com/office/drawing/2014/main" id="{9AE68315-EA6B-8704-3E8E-BF14A6F0DB1F}"/>
              </a:ext>
            </a:extLst>
          </p:cNvPr>
          <p:cNvSpPr/>
          <p:nvPr/>
        </p:nvSpPr>
        <p:spPr>
          <a:xfrm rot="16200000">
            <a:off x="3666977" y="1271239"/>
            <a:ext cx="372065" cy="665827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rot="-5400000" flipH="1">
            <a:off x="6217338" y="1960652"/>
            <a:ext cx="3603209" cy="7870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txBox="1">
            <a:spLocks noGrp="1"/>
          </p:cNvSpPr>
          <p:nvPr>
            <p:ph type="subTitle" idx="1"/>
          </p:nvPr>
        </p:nvSpPr>
        <p:spPr>
          <a:xfrm flipH="1">
            <a:off x="624766" y="4414345"/>
            <a:ext cx="6166732" cy="372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b="1" dirty="0">
                <a:solidFill>
                  <a:schemeClr val="lt1"/>
                </a:solidFill>
              </a:rPr>
              <a:t>SELECTING OUR DIMENSION TABLE VALUES.</a:t>
            </a:r>
          </a:p>
        </p:txBody>
      </p:sp>
      <p:sp>
        <p:nvSpPr>
          <p:cNvPr id="236" name="Google Shape;236;p35"/>
          <p:cNvSpPr txBox="1">
            <a:spLocks noGrp="1"/>
          </p:cNvSpPr>
          <p:nvPr>
            <p:ph type="ctrTitle"/>
          </p:nvPr>
        </p:nvSpPr>
        <p:spPr>
          <a:xfrm rot="5400000">
            <a:off x="6100513" y="2054617"/>
            <a:ext cx="3947684"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rPr>
              <a:t>DIMOGRAPHY &amp; IMMIGRATION  TRANSFORMATION:</a:t>
            </a:r>
            <a:endParaRPr sz="1800" dirty="0">
              <a:solidFill>
                <a:schemeClr val="lt1"/>
              </a:solidFill>
            </a:endParaRPr>
          </a:p>
        </p:txBody>
      </p:sp>
      <p:pic>
        <p:nvPicPr>
          <p:cNvPr id="5" name="Image 4">
            <a:extLst>
              <a:ext uri="{FF2B5EF4-FFF2-40B4-BE49-F238E27FC236}">
                <a16:creationId xmlns:a16="http://schemas.microsoft.com/office/drawing/2014/main" id="{362231D7-6FC7-26C0-3A9D-2C588EA71697}"/>
              </a:ext>
            </a:extLst>
          </p:cNvPr>
          <p:cNvPicPr>
            <a:picLocks noChangeAspect="1"/>
          </p:cNvPicPr>
          <p:nvPr/>
        </p:nvPicPr>
        <p:blipFill>
          <a:blip r:embed="rId3"/>
          <a:stretch>
            <a:fillRect/>
          </a:stretch>
        </p:blipFill>
        <p:spPr>
          <a:xfrm>
            <a:off x="523871" y="1016517"/>
            <a:ext cx="6910588" cy="2675344"/>
          </a:xfrm>
          <a:prstGeom prst="rect">
            <a:avLst/>
          </a:prstGeom>
          <a:ln>
            <a:solidFill>
              <a:schemeClr val="accent1"/>
            </a:solidFill>
          </a:ln>
        </p:spPr>
      </p:pic>
    </p:spTree>
    <p:extLst>
      <p:ext uri="{BB962C8B-B14F-4D97-AF65-F5344CB8AC3E}">
        <p14:creationId xmlns:p14="http://schemas.microsoft.com/office/powerpoint/2010/main" val="43195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2052" name="Picture 4" descr="Raids, Rockets, and Riots: The Accelerating Cycle of Violence in the  Israeli-Palestinian Conflict – Georgetown Security Studies Review">
            <a:extLst>
              <a:ext uri="{FF2B5EF4-FFF2-40B4-BE49-F238E27FC236}">
                <a16:creationId xmlns:a16="http://schemas.microsoft.com/office/drawing/2014/main" id="{7ECABB03-CBF5-3A5F-9E8B-B2EA85326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762" y="887404"/>
            <a:ext cx="5682238" cy="3196259"/>
          </a:xfrm>
          <a:prstGeom prst="rect">
            <a:avLst/>
          </a:prstGeom>
          <a:noFill/>
          <a:extLst>
            <a:ext uri="{909E8E84-426E-40DD-AFC4-6F175D3DCCD1}">
              <a14:hiddenFill xmlns:a14="http://schemas.microsoft.com/office/drawing/2010/main">
                <a:solidFill>
                  <a:srgbClr val="FFFFFF"/>
                </a:solidFill>
              </a14:hiddenFill>
            </a:ext>
          </a:extLst>
        </p:spPr>
      </p:pic>
      <p:sp>
        <p:nvSpPr>
          <p:cNvPr id="171" name="Google Shape;171;p29"/>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29">
            <a:extLst>
              <a:ext uri="{FF2B5EF4-FFF2-40B4-BE49-F238E27FC236}">
                <a16:creationId xmlns:a16="http://schemas.microsoft.com/office/drawing/2014/main" id="{14A51572-26F7-59BE-9293-5C68403C34F1}"/>
              </a:ext>
            </a:extLst>
          </p:cNvPr>
          <p:cNvSpPr/>
          <p:nvPr/>
        </p:nvSpPr>
        <p:spPr>
          <a:xfrm rot="5400000">
            <a:off x="4713738" y="-355586"/>
            <a:ext cx="3178285" cy="5682238"/>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207;p32">
            <a:extLst>
              <a:ext uri="{FF2B5EF4-FFF2-40B4-BE49-F238E27FC236}">
                <a16:creationId xmlns:a16="http://schemas.microsoft.com/office/drawing/2014/main" id="{627D3E10-5CC0-04E1-E08D-810D9C8B224D}"/>
              </a:ext>
            </a:extLst>
          </p:cNvPr>
          <p:cNvSpPr/>
          <p:nvPr/>
        </p:nvSpPr>
        <p:spPr>
          <a:xfrm rot="-5400000">
            <a:off x="3033644" y="581080"/>
            <a:ext cx="2060119" cy="3909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169;p29">
            <a:extLst>
              <a:ext uri="{FF2B5EF4-FFF2-40B4-BE49-F238E27FC236}">
                <a16:creationId xmlns:a16="http://schemas.microsoft.com/office/drawing/2014/main" id="{07B62A36-39AA-FC97-7109-559C3B402DCF}"/>
              </a:ext>
            </a:extLst>
          </p:cNvPr>
          <p:cNvSpPr txBox="1">
            <a:spLocks/>
          </p:cNvSpPr>
          <p:nvPr/>
        </p:nvSpPr>
        <p:spPr>
          <a:xfrm>
            <a:off x="2374546" y="2037183"/>
            <a:ext cx="3471191"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r>
              <a:rPr lang="en-US" dirty="0">
                <a:solidFill>
                  <a:schemeClr val="bg1"/>
                </a:solidFill>
              </a:rPr>
              <a:t>OUR AUTOMATIZATION STRATEGY</a:t>
            </a:r>
          </a:p>
        </p:txBody>
      </p:sp>
    </p:spTree>
    <p:extLst>
      <p:ext uri="{BB962C8B-B14F-4D97-AF65-F5344CB8AC3E}">
        <p14:creationId xmlns:p14="http://schemas.microsoft.com/office/powerpoint/2010/main" val="3843504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0"/>
          <p:cNvSpPr/>
          <p:nvPr/>
        </p:nvSpPr>
        <p:spPr>
          <a:xfrm>
            <a:off x="720000" y="1976981"/>
            <a:ext cx="3135900" cy="116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511625" y="802226"/>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txBox="1">
            <a:spLocks noGrp="1"/>
          </p:cNvSpPr>
          <p:nvPr>
            <p:ph type="ctrTitle"/>
          </p:nvPr>
        </p:nvSpPr>
        <p:spPr>
          <a:xfrm rot="5400000">
            <a:off x="6404833" y="2306088"/>
            <a:ext cx="3891975"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STRATEGY’S STEPS:</a:t>
            </a:r>
            <a:endParaRPr dirty="0"/>
          </a:p>
        </p:txBody>
      </p:sp>
      <p:sp>
        <p:nvSpPr>
          <p:cNvPr id="344" name="Google Shape;344;p40"/>
          <p:cNvSpPr txBox="1">
            <a:spLocks noGrp="1"/>
          </p:cNvSpPr>
          <p:nvPr>
            <p:ph type="ctrTitle"/>
          </p:nvPr>
        </p:nvSpPr>
        <p:spPr>
          <a:xfrm>
            <a:off x="3992423" y="946076"/>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latin typeface="Catamaran Light"/>
                <a:ea typeface="Catamaran Light"/>
                <a:cs typeface="Catamaran Light"/>
                <a:sym typeface="Catamaran Light"/>
              </a:rPr>
              <a:t>1</a:t>
            </a:r>
            <a:endParaRPr dirty="0">
              <a:solidFill>
                <a:schemeClr val="lt1"/>
              </a:solidFill>
              <a:latin typeface="Catamaran Light"/>
              <a:ea typeface="Catamaran Light"/>
              <a:cs typeface="Catamaran Light"/>
              <a:sym typeface="Catamaran Light"/>
            </a:endParaRPr>
          </a:p>
        </p:txBody>
      </p:sp>
      <p:sp>
        <p:nvSpPr>
          <p:cNvPr id="345" name="Google Shape;345;p40"/>
          <p:cNvSpPr txBox="1">
            <a:spLocks noGrp="1"/>
          </p:cNvSpPr>
          <p:nvPr>
            <p:ph type="ctrTitle"/>
          </p:nvPr>
        </p:nvSpPr>
        <p:spPr>
          <a:xfrm>
            <a:off x="689876" y="2328000"/>
            <a:ext cx="3145098"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rPr>
              <a:t>TASK SCHEDULUER</a:t>
            </a:r>
            <a:endParaRPr sz="1600" dirty="0">
              <a:solidFill>
                <a:schemeClr val="lt1"/>
              </a:solidFill>
            </a:endParaRPr>
          </a:p>
        </p:txBody>
      </p:sp>
      <p:sp>
        <p:nvSpPr>
          <p:cNvPr id="346" name="Google Shape;346;p40"/>
          <p:cNvSpPr/>
          <p:nvPr/>
        </p:nvSpPr>
        <p:spPr>
          <a:xfrm>
            <a:off x="3511625" y="2184150"/>
            <a:ext cx="2887500" cy="7752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511625" y="3550150"/>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720000" y="603850"/>
            <a:ext cx="3135900" cy="11679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txBox="1">
            <a:spLocks noGrp="1"/>
          </p:cNvSpPr>
          <p:nvPr>
            <p:ph type="ctrTitle"/>
          </p:nvPr>
        </p:nvSpPr>
        <p:spPr>
          <a:xfrm>
            <a:off x="847325" y="96202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rPr>
              <a:t>DATA SCRAPPING</a:t>
            </a:r>
            <a:endParaRPr sz="1600" dirty="0">
              <a:solidFill>
                <a:schemeClr val="lt1"/>
              </a:solidFill>
            </a:endParaRPr>
          </a:p>
        </p:txBody>
      </p:sp>
      <p:sp>
        <p:nvSpPr>
          <p:cNvPr id="352" name="Google Shape;352;p40"/>
          <p:cNvSpPr/>
          <p:nvPr/>
        </p:nvSpPr>
        <p:spPr>
          <a:xfrm>
            <a:off x="720000" y="3350112"/>
            <a:ext cx="3135900" cy="11679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txBox="1">
            <a:spLocks noGrp="1"/>
          </p:cNvSpPr>
          <p:nvPr>
            <p:ph type="ctrTitle"/>
          </p:nvPr>
        </p:nvSpPr>
        <p:spPr>
          <a:xfrm>
            <a:off x="847325" y="369397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lt1"/>
                </a:solidFill>
              </a:rPr>
              <a:t>PDI JOB </a:t>
            </a:r>
            <a:endParaRPr sz="2000" dirty="0">
              <a:solidFill>
                <a:schemeClr val="lt1"/>
              </a:solidFill>
            </a:endParaRPr>
          </a:p>
        </p:txBody>
      </p:sp>
      <p:sp>
        <p:nvSpPr>
          <p:cNvPr id="6" name="Google Shape;344;p40">
            <a:extLst>
              <a:ext uri="{FF2B5EF4-FFF2-40B4-BE49-F238E27FC236}">
                <a16:creationId xmlns:a16="http://schemas.microsoft.com/office/drawing/2014/main" id="{A3F7772C-1C66-58E4-54D9-AF1F585550AC}"/>
              </a:ext>
            </a:extLst>
          </p:cNvPr>
          <p:cNvSpPr txBox="1">
            <a:spLocks/>
          </p:cNvSpPr>
          <p:nvPr/>
        </p:nvSpPr>
        <p:spPr>
          <a:xfrm>
            <a:off x="3992423" y="2328000"/>
            <a:ext cx="2076600"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dirty="0">
                <a:solidFill>
                  <a:schemeClr val="lt1"/>
                </a:solidFill>
                <a:latin typeface="Catamaran Light"/>
                <a:ea typeface="Catamaran Light"/>
                <a:cs typeface="Catamaran Light"/>
                <a:sym typeface="Catamaran Light"/>
              </a:rPr>
              <a:t>2</a:t>
            </a:r>
          </a:p>
        </p:txBody>
      </p:sp>
      <p:sp>
        <p:nvSpPr>
          <p:cNvPr id="9" name="Google Shape;344;p40">
            <a:extLst>
              <a:ext uri="{FF2B5EF4-FFF2-40B4-BE49-F238E27FC236}">
                <a16:creationId xmlns:a16="http://schemas.microsoft.com/office/drawing/2014/main" id="{D5DD5BC4-6E33-23B5-6291-D5E2BBF0FBE2}"/>
              </a:ext>
            </a:extLst>
          </p:cNvPr>
          <p:cNvSpPr txBox="1">
            <a:spLocks/>
          </p:cNvSpPr>
          <p:nvPr/>
        </p:nvSpPr>
        <p:spPr>
          <a:xfrm>
            <a:off x="3992423" y="3670825"/>
            <a:ext cx="2076600"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dirty="0">
                <a:solidFill>
                  <a:schemeClr val="lt1"/>
                </a:solidFill>
                <a:latin typeface="Catamaran Light"/>
                <a:ea typeface="Catamaran Light"/>
                <a:cs typeface="Catamaran Light"/>
                <a:sym typeface="Catamaran Light"/>
              </a:rPr>
              <a:t>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216;p33">
            <a:extLst>
              <a:ext uri="{FF2B5EF4-FFF2-40B4-BE49-F238E27FC236}">
                <a16:creationId xmlns:a16="http://schemas.microsoft.com/office/drawing/2014/main" id="{0EE7A4B4-8F1E-E00B-6B06-F5AA5C7F4BE0}"/>
              </a:ext>
            </a:extLst>
          </p:cNvPr>
          <p:cNvSpPr/>
          <p:nvPr/>
        </p:nvSpPr>
        <p:spPr>
          <a:xfrm rot="5400000">
            <a:off x="3805007" y="455129"/>
            <a:ext cx="540335" cy="7739534"/>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re 1">
            <a:extLst>
              <a:ext uri="{FF2B5EF4-FFF2-40B4-BE49-F238E27FC236}">
                <a16:creationId xmlns:a16="http://schemas.microsoft.com/office/drawing/2014/main" id="{92070F86-0E88-3703-B7B2-5F95B0938DC1}"/>
              </a:ext>
            </a:extLst>
          </p:cNvPr>
          <p:cNvSpPr>
            <a:spLocks noGrp="1"/>
          </p:cNvSpPr>
          <p:nvPr>
            <p:ph type="ctrTitle"/>
          </p:nvPr>
        </p:nvSpPr>
        <p:spPr>
          <a:xfrm rot="5400000">
            <a:off x="6920925" y="2176111"/>
            <a:ext cx="2846540" cy="487500"/>
          </a:xfrm>
        </p:spPr>
        <p:txBody>
          <a:bodyPr/>
          <a:lstStyle/>
          <a:p>
            <a:r>
              <a:rPr lang="en-US" sz="1600" dirty="0"/>
              <a:t>OUR STRATEGY’S STEPS:</a:t>
            </a:r>
          </a:p>
        </p:txBody>
      </p:sp>
      <p:sp>
        <p:nvSpPr>
          <p:cNvPr id="3" name="Google Shape;342;p40">
            <a:extLst>
              <a:ext uri="{FF2B5EF4-FFF2-40B4-BE49-F238E27FC236}">
                <a16:creationId xmlns:a16="http://schemas.microsoft.com/office/drawing/2014/main" id="{7206A967-1F7C-1E04-B226-786679D5EC88}"/>
              </a:ext>
            </a:extLst>
          </p:cNvPr>
          <p:cNvSpPr/>
          <p:nvPr/>
        </p:nvSpPr>
        <p:spPr>
          <a:xfrm>
            <a:off x="1964371" y="174384"/>
            <a:ext cx="931229" cy="27210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1738880" y="67137"/>
            <a:ext cx="1364289"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dirty="0">
                <a:solidFill>
                  <a:schemeClr val="lt1"/>
                </a:solidFill>
                <a:latin typeface="Catamaran Light"/>
                <a:ea typeface="Catamaran Light"/>
                <a:cs typeface="Catamaran Light"/>
                <a:sym typeface="Catamaran Light"/>
              </a:rPr>
              <a:t>1</a:t>
            </a:r>
          </a:p>
        </p:txBody>
      </p:sp>
      <p:sp>
        <p:nvSpPr>
          <p:cNvPr id="5" name="Google Shape;350;p40">
            <a:extLst>
              <a:ext uri="{FF2B5EF4-FFF2-40B4-BE49-F238E27FC236}">
                <a16:creationId xmlns:a16="http://schemas.microsoft.com/office/drawing/2014/main" id="{F3B86F2B-A83E-3F1E-A6FF-3268EE9196C1}"/>
              </a:ext>
            </a:extLst>
          </p:cNvPr>
          <p:cNvSpPr/>
          <p:nvPr/>
        </p:nvSpPr>
        <p:spPr>
          <a:xfrm>
            <a:off x="205408" y="100267"/>
            <a:ext cx="2060229" cy="40994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40">
            <a:extLst>
              <a:ext uri="{FF2B5EF4-FFF2-40B4-BE49-F238E27FC236}">
                <a16:creationId xmlns:a16="http://schemas.microsoft.com/office/drawing/2014/main" id="{C0BF722F-1A76-C18B-5569-790E3EE31500}"/>
              </a:ext>
            </a:extLst>
          </p:cNvPr>
          <p:cNvSpPr txBox="1">
            <a:spLocks/>
          </p:cNvSpPr>
          <p:nvPr/>
        </p:nvSpPr>
        <p:spPr>
          <a:xfrm>
            <a:off x="0" y="80389"/>
            <a:ext cx="1859390"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100" dirty="0">
                <a:solidFill>
                  <a:schemeClr val="lt1"/>
                </a:solidFill>
              </a:rPr>
              <a:t>DATA</a:t>
            </a:r>
            <a:r>
              <a:rPr lang="en-US" sz="1600" dirty="0">
                <a:solidFill>
                  <a:schemeClr val="lt1"/>
                </a:solidFill>
              </a:rPr>
              <a:t> </a:t>
            </a:r>
            <a:r>
              <a:rPr lang="en-US" sz="1100" dirty="0">
                <a:solidFill>
                  <a:schemeClr val="lt1"/>
                </a:solidFill>
              </a:rPr>
              <a:t>SCRAPPING</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805007" y="454259"/>
            <a:ext cx="540335" cy="7739534"/>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71669" y="4095929"/>
            <a:ext cx="7607012" cy="636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This scraping code utilizes the Selenium and </a:t>
            </a:r>
            <a:r>
              <a:rPr lang="en-US" sz="1100" dirty="0" err="1">
                <a:solidFill>
                  <a:schemeClr val="bg1"/>
                </a:solidFill>
              </a:rPr>
              <a:t>BeautifulSoup</a:t>
            </a:r>
            <a:r>
              <a:rPr lang="en-US" sz="1100" dirty="0">
                <a:solidFill>
                  <a:schemeClr val="bg1"/>
                </a:solidFill>
              </a:rPr>
              <a:t> libraries in Python to extract tabular data from Perspective Monde Website, which contains information on net migration statistics for Israel.</a:t>
            </a:r>
          </a:p>
        </p:txBody>
      </p:sp>
      <p:pic>
        <p:nvPicPr>
          <p:cNvPr id="10" name="Image 9">
            <a:extLst>
              <a:ext uri="{FF2B5EF4-FFF2-40B4-BE49-F238E27FC236}">
                <a16:creationId xmlns:a16="http://schemas.microsoft.com/office/drawing/2014/main" id="{F311A9F9-FE22-CAD9-24EB-5D94A2DB48A6}"/>
              </a:ext>
            </a:extLst>
          </p:cNvPr>
          <p:cNvPicPr>
            <a:picLocks noChangeAspect="1"/>
          </p:cNvPicPr>
          <p:nvPr/>
        </p:nvPicPr>
        <p:blipFill rotWithShape="1">
          <a:blip r:embed="rId3"/>
          <a:srcRect r="4323"/>
          <a:stretch/>
        </p:blipFill>
        <p:spPr>
          <a:xfrm>
            <a:off x="271669" y="1027660"/>
            <a:ext cx="7649110" cy="2629939"/>
          </a:xfrm>
          <a:prstGeom prst="rect">
            <a:avLst/>
          </a:prstGeom>
        </p:spPr>
      </p:pic>
    </p:spTree>
    <p:extLst>
      <p:ext uri="{BB962C8B-B14F-4D97-AF65-F5344CB8AC3E}">
        <p14:creationId xmlns:p14="http://schemas.microsoft.com/office/powerpoint/2010/main" val="435442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070F86-0E88-3703-B7B2-5F95B0938DC1}"/>
              </a:ext>
            </a:extLst>
          </p:cNvPr>
          <p:cNvSpPr>
            <a:spLocks noGrp="1"/>
          </p:cNvSpPr>
          <p:nvPr>
            <p:ph type="ctrTitle"/>
          </p:nvPr>
        </p:nvSpPr>
        <p:spPr>
          <a:xfrm rot="5400000">
            <a:off x="6920925" y="2176111"/>
            <a:ext cx="2846540" cy="487500"/>
          </a:xfrm>
        </p:spPr>
        <p:txBody>
          <a:bodyPr/>
          <a:lstStyle/>
          <a:p>
            <a:r>
              <a:rPr lang="en-US" sz="1600" dirty="0"/>
              <a:t>OUR STRATEGY’S STEPS:</a:t>
            </a:r>
          </a:p>
        </p:txBody>
      </p:sp>
      <p:sp>
        <p:nvSpPr>
          <p:cNvPr id="3" name="Google Shape;342;p40">
            <a:extLst>
              <a:ext uri="{FF2B5EF4-FFF2-40B4-BE49-F238E27FC236}">
                <a16:creationId xmlns:a16="http://schemas.microsoft.com/office/drawing/2014/main" id="{7206A967-1F7C-1E04-B226-786679D5EC88}"/>
              </a:ext>
            </a:extLst>
          </p:cNvPr>
          <p:cNvSpPr/>
          <p:nvPr/>
        </p:nvSpPr>
        <p:spPr>
          <a:xfrm>
            <a:off x="1964371" y="174384"/>
            <a:ext cx="931229" cy="27210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1738880" y="67137"/>
            <a:ext cx="1364289"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dirty="0">
                <a:solidFill>
                  <a:schemeClr val="lt1"/>
                </a:solidFill>
                <a:latin typeface="Catamaran Light"/>
                <a:ea typeface="Catamaran Light"/>
                <a:cs typeface="Catamaran Light"/>
                <a:sym typeface="Catamaran Light"/>
              </a:rPr>
              <a:t>2</a:t>
            </a:r>
          </a:p>
        </p:txBody>
      </p:sp>
      <p:sp>
        <p:nvSpPr>
          <p:cNvPr id="5" name="Google Shape;350;p40">
            <a:extLst>
              <a:ext uri="{FF2B5EF4-FFF2-40B4-BE49-F238E27FC236}">
                <a16:creationId xmlns:a16="http://schemas.microsoft.com/office/drawing/2014/main" id="{F3B86F2B-A83E-3F1E-A6FF-3268EE9196C1}"/>
              </a:ext>
            </a:extLst>
          </p:cNvPr>
          <p:cNvSpPr/>
          <p:nvPr/>
        </p:nvSpPr>
        <p:spPr>
          <a:xfrm>
            <a:off x="205408" y="100267"/>
            <a:ext cx="2060229" cy="40994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40">
            <a:extLst>
              <a:ext uri="{FF2B5EF4-FFF2-40B4-BE49-F238E27FC236}">
                <a16:creationId xmlns:a16="http://schemas.microsoft.com/office/drawing/2014/main" id="{C0BF722F-1A76-C18B-5569-790E3EE31500}"/>
              </a:ext>
            </a:extLst>
          </p:cNvPr>
          <p:cNvSpPr txBox="1">
            <a:spLocks/>
          </p:cNvSpPr>
          <p:nvPr/>
        </p:nvSpPr>
        <p:spPr>
          <a:xfrm>
            <a:off x="92764" y="126771"/>
            <a:ext cx="1859390"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100" dirty="0">
                <a:solidFill>
                  <a:schemeClr val="lt1"/>
                </a:solidFill>
              </a:rPr>
              <a:t>TASK SCHEDULUER</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687189" y="-1404353"/>
            <a:ext cx="652525" cy="6145084"/>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1022459" y="1420270"/>
            <a:ext cx="5890832" cy="505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accent2"/>
                </a:solidFill>
              </a:rPr>
              <a:t>The Task Scheduler, serving as the orchestrator, ensured that the scraping file ran at specified intervals without requiring manual initiation.</a:t>
            </a:r>
          </a:p>
        </p:txBody>
      </p:sp>
      <p:pic>
        <p:nvPicPr>
          <p:cNvPr id="1026" name="Picture 2" descr="Process the content of the Windows scheduler - AMIS Technology Blog |  Oracle - Microsoft Azure">
            <a:extLst>
              <a:ext uri="{FF2B5EF4-FFF2-40B4-BE49-F238E27FC236}">
                <a16:creationId xmlns:a16="http://schemas.microsoft.com/office/drawing/2014/main" id="{D1ED2668-070F-3E1D-61EA-D3779D21B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931" y="3481469"/>
            <a:ext cx="1266918" cy="1384771"/>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EF1BF5C4-E52A-4576-5F7D-D1D0DB6BE198}"/>
              </a:ext>
            </a:extLst>
          </p:cNvPr>
          <p:cNvPicPr>
            <a:picLocks noChangeAspect="1"/>
          </p:cNvPicPr>
          <p:nvPr/>
        </p:nvPicPr>
        <p:blipFill>
          <a:blip r:embed="rId4"/>
          <a:stretch>
            <a:fillRect/>
          </a:stretch>
        </p:blipFill>
        <p:spPr>
          <a:xfrm>
            <a:off x="940909" y="2411698"/>
            <a:ext cx="6145083" cy="652525"/>
          </a:xfrm>
          <a:prstGeom prst="rect">
            <a:avLst/>
          </a:prstGeom>
        </p:spPr>
      </p:pic>
    </p:spTree>
    <p:extLst>
      <p:ext uri="{BB962C8B-B14F-4D97-AF65-F5344CB8AC3E}">
        <p14:creationId xmlns:p14="http://schemas.microsoft.com/office/powerpoint/2010/main" val="502195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28"/>
          <p:cNvSpPr txBox="1">
            <a:spLocks noGrp="1"/>
          </p:cNvSpPr>
          <p:nvPr>
            <p:ph type="ctrTitle" idx="9"/>
          </p:nvPr>
        </p:nvSpPr>
        <p:spPr>
          <a:xfrm rot="5400000">
            <a:off x="6796086" y="2355846"/>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TABLE OF CONTENTS</a:t>
            </a:r>
            <a:endParaRPr sz="2400" dirty="0"/>
          </a:p>
        </p:txBody>
      </p:sp>
      <p:sp>
        <p:nvSpPr>
          <p:cNvPr id="146" name="Google Shape;146;p28"/>
          <p:cNvSpPr/>
          <p:nvPr/>
        </p:nvSpPr>
        <p:spPr>
          <a:xfrm rot="-5400000" flipH="1">
            <a:off x="-967983" y="968033"/>
            <a:ext cx="5161066"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8"/>
          <p:cNvSpPr txBox="1">
            <a:spLocks noGrp="1"/>
          </p:cNvSpPr>
          <p:nvPr>
            <p:ph type="subTitle" idx="7"/>
          </p:nvPr>
        </p:nvSpPr>
        <p:spPr>
          <a:xfrm>
            <a:off x="3330719" y="2176882"/>
            <a:ext cx="2297137" cy="57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Discussing The Various Transformations done on our data.</a:t>
            </a:r>
            <a:endParaRPr dirty="0"/>
          </a:p>
        </p:txBody>
      </p:sp>
      <p:sp>
        <p:nvSpPr>
          <p:cNvPr id="148" name="Google Shape;148;p28"/>
          <p:cNvSpPr txBox="1">
            <a:spLocks noGrp="1"/>
          </p:cNvSpPr>
          <p:nvPr>
            <p:ph type="ctrTitle" idx="6"/>
          </p:nvPr>
        </p:nvSpPr>
        <p:spPr>
          <a:xfrm>
            <a:off x="3330722" y="1762783"/>
            <a:ext cx="312683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EXTRACT TRANSFORM LOAD</a:t>
            </a:r>
            <a:endParaRPr dirty="0"/>
          </a:p>
        </p:txBody>
      </p:sp>
      <p:sp>
        <p:nvSpPr>
          <p:cNvPr id="149" name="Google Shape;149;p28"/>
          <p:cNvSpPr txBox="1">
            <a:spLocks noGrp="1"/>
          </p:cNvSpPr>
          <p:nvPr>
            <p:ph type="title" idx="8"/>
          </p:nvPr>
        </p:nvSpPr>
        <p:spPr>
          <a:xfrm>
            <a:off x="1998080" y="1922527"/>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lt1"/>
                </a:solidFill>
              </a:rPr>
              <a:t>03</a:t>
            </a:r>
            <a:endParaRPr sz="3600" dirty="0">
              <a:solidFill>
                <a:schemeClr val="lt1"/>
              </a:solidFill>
            </a:endParaRPr>
          </a:p>
        </p:txBody>
      </p:sp>
      <p:sp>
        <p:nvSpPr>
          <p:cNvPr id="150" name="Google Shape;150;p28"/>
          <p:cNvSpPr txBox="1">
            <a:spLocks noGrp="1"/>
          </p:cNvSpPr>
          <p:nvPr>
            <p:ph type="ctrTitle"/>
          </p:nvPr>
        </p:nvSpPr>
        <p:spPr>
          <a:xfrm>
            <a:off x="3326624" y="89158"/>
            <a:ext cx="301580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 TO OUR PROJECT</a:t>
            </a:r>
            <a:endParaRPr dirty="0"/>
          </a:p>
        </p:txBody>
      </p:sp>
      <p:sp>
        <p:nvSpPr>
          <p:cNvPr id="151" name="Google Shape;151;p28"/>
          <p:cNvSpPr txBox="1">
            <a:spLocks noGrp="1"/>
          </p:cNvSpPr>
          <p:nvPr>
            <p:ph type="subTitle" idx="1"/>
          </p:nvPr>
        </p:nvSpPr>
        <p:spPr>
          <a:xfrm>
            <a:off x="3326623" y="504206"/>
            <a:ext cx="1906500" cy="57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The Questions that our project will be answering.</a:t>
            </a:r>
            <a:endParaRPr dirty="0"/>
          </a:p>
        </p:txBody>
      </p:sp>
      <p:sp>
        <p:nvSpPr>
          <p:cNvPr id="152" name="Google Shape;152;p28"/>
          <p:cNvSpPr txBox="1">
            <a:spLocks noGrp="1"/>
          </p:cNvSpPr>
          <p:nvPr>
            <p:ph type="title" idx="2"/>
          </p:nvPr>
        </p:nvSpPr>
        <p:spPr>
          <a:xfrm>
            <a:off x="1998080" y="253177"/>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lt1"/>
                </a:solidFill>
              </a:rPr>
              <a:t>01</a:t>
            </a:r>
            <a:endParaRPr sz="3600" dirty="0">
              <a:solidFill>
                <a:schemeClr val="lt1"/>
              </a:solidFill>
            </a:endParaRPr>
          </a:p>
        </p:txBody>
      </p:sp>
      <p:sp>
        <p:nvSpPr>
          <p:cNvPr id="153" name="Google Shape;153;p28"/>
          <p:cNvSpPr txBox="1">
            <a:spLocks noGrp="1"/>
          </p:cNvSpPr>
          <p:nvPr>
            <p:ph type="ctrTitle" idx="3"/>
          </p:nvPr>
        </p:nvSpPr>
        <p:spPr>
          <a:xfrm>
            <a:off x="3327987" y="92597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ABOUT THE PROJECT</a:t>
            </a:r>
            <a:endParaRPr dirty="0"/>
          </a:p>
        </p:txBody>
      </p:sp>
      <p:sp>
        <p:nvSpPr>
          <p:cNvPr id="154" name="Google Shape;154;p28"/>
          <p:cNvSpPr txBox="1">
            <a:spLocks noGrp="1"/>
          </p:cNvSpPr>
          <p:nvPr>
            <p:ph type="subTitle" idx="4"/>
          </p:nvPr>
        </p:nvSpPr>
        <p:spPr>
          <a:xfrm>
            <a:off x="3327981" y="1340544"/>
            <a:ext cx="2383867" cy="57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Discussing The Bus Matrix, the Logical Model and our data sources.</a:t>
            </a:r>
            <a:endParaRPr dirty="0"/>
          </a:p>
        </p:txBody>
      </p:sp>
      <p:sp>
        <p:nvSpPr>
          <p:cNvPr id="155" name="Google Shape;155;p28"/>
          <p:cNvSpPr txBox="1">
            <a:spLocks noGrp="1"/>
          </p:cNvSpPr>
          <p:nvPr>
            <p:ph type="title" idx="5"/>
          </p:nvPr>
        </p:nvSpPr>
        <p:spPr>
          <a:xfrm>
            <a:off x="1998080" y="1087852"/>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lt1"/>
                </a:solidFill>
              </a:rPr>
              <a:t>02</a:t>
            </a:r>
            <a:endParaRPr sz="3600" dirty="0">
              <a:solidFill>
                <a:schemeClr val="lt1"/>
              </a:solidFill>
            </a:endParaRPr>
          </a:p>
        </p:txBody>
      </p:sp>
      <p:sp>
        <p:nvSpPr>
          <p:cNvPr id="156" name="Google Shape;156;p28"/>
          <p:cNvSpPr txBox="1">
            <a:spLocks noGrp="1"/>
          </p:cNvSpPr>
          <p:nvPr>
            <p:ph type="ctrTitle" idx="13"/>
          </p:nvPr>
        </p:nvSpPr>
        <p:spPr>
          <a:xfrm>
            <a:off x="3330721" y="2599596"/>
            <a:ext cx="3173839"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AUTOMATIZATION STRATEGY</a:t>
            </a:r>
            <a:endParaRPr dirty="0"/>
          </a:p>
        </p:txBody>
      </p:sp>
      <p:sp>
        <p:nvSpPr>
          <p:cNvPr id="157" name="Google Shape;157;p28"/>
          <p:cNvSpPr txBox="1">
            <a:spLocks noGrp="1"/>
          </p:cNvSpPr>
          <p:nvPr>
            <p:ph type="subTitle" idx="14"/>
          </p:nvPr>
        </p:nvSpPr>
        <p:spPr>
          <a:xfrm>
            <a:off x="3330720" y="3013219"/>
            <a:ext cx="2470990" cy="57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Steps we adopted to realize the automatization strategy on our project.</a:t>
            </a:r>
            <a:endParaRPr dirty="0"/>
          </a:p>
        </p:txBody>
      </p:sp>
      <p:sp>
        <p:nvSpPr>
          <p:cNvPr id="158" name="Google Shape;158;p28"/>
          <p:cNvSpPr txBox="1">
            <a:spLocks noGrp="1"/>
          </p:cNvSpPr>
          <p:nvPr>
            <p:ph type="title" idx="15"/>
          </p:nvPr>
        </p:nvSpPr>
        <p:spPr>
          <a:xfrm>
            <a:off x="1998080" y="2757202"/>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lt1"/>
                </a:solidFill>
              </a:rPr>
              <a:t>04</a:t>
            </a:r>
            <a:endParaRPr sz="3600" dirty="0">
              <a:solidFill>
                <a:schemeClr val="lt1"/>
              </a:solidFill>
            </a:endParaRPr>
          </a:p>
        </p:txBody>
      </p:sp>
      <p:sp>
        <p:nvSpPr>
          <p:cNvPr id="159" name="Google Shape;159;p28"/>
          <p:cNvSpPr txBox="1">
            <a:spLocks noGrp="1"/>
          </p:cNvSpPr>
          <p:nvPr>
            <p:ph type="ctrTitle" idx="16"/>
          </p:nvPr>
        </p:nvSpPr>
        <p:spPr>
          <a:xfrm>
            <a:off x="3330722" y="343640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PREDICTIF MODEL</a:t>
            </a:r>
            <a:endParaRPr dirty="0"/>
          </a:p>
        </p:txBody>
      </p:sp>
      <p:sp>
        <p:nvSpPr>
          <p:cNvPr id="160" name="Google Shape;160;p28"/>
          <p:cNvSpPr txBox="1">
            <a:spLocks noGrp="1"/>
          </p:cNvSpPr>
          <p:nvPr>
            <p:ph type="subTitle" idx="17"/>
          </p:nvPr>
        </p:nvSpPr>
        <p:spPr>
          <a:xfrm>
            <a:off x="3330720" y="3849557"/>
            <a:ext cx="219146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we used Weka to create our predictif model.</a:t>
            </a:r>
            <a:endParaRPr dirty="0"/>
          </a:p>
        </p:txBody>
      </p:sp>
      <p:sp>
        <p:nvSpPr>
          <p:cNvPr id="161" name="Google Shape;161;p28"/>
          <p:cNvSpPr txBox="1">
            <a:spLocks noGrp="1"/>
          </p:cNvSpPr>
          <p:nvPr>
            <p:ph type="title" idx="18"/>
          </p:nvPr>
        </p:nvSpPr>
        <p:spPr>
          <a:xfrm>
            <a:off x="1998080" y="3591877"/>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lt1"/>
                </a:solidFill>
              </a:rPr>
              <a:t>05</a:t>
            </a:r>
            <a:endParaRPr sz="3600" dirty="0">
              <a:solidFill>
                <a:schemeClr val="lt1"/>
              </a:solidFill>
            </a:endParaRPr>
          </a:p>
        </p:txBody>
      </p:sp>
      <p:sp>
        <p:nvSpPr>
          <p:cNvPr id="2" name="Google Shape;161;p28">
            <a:extLst>
              <a:ext uri="{FF2B5EF4-FFF2-40B4-BE49-F238E27FC236}">
                <a16:creationId xmlns:a16="http://schemas.microsoft.com/office/drawing/2014/main" id="{9B441F4C-BE08-979E-4D4E-DCFF3B0F2299}"/>
              </a:ext>
            </a:extLst>
          </p:cNvPr>
          <p:cNvSpPr txBox="1">
            <a:spLocks/>
          </p:cNvSpPr>
          <p:nvPr/>
        </p:nvSpPr>
        <p:spPr>
          <a:xfrm>
            <a:off x="2039780" y="4390737"/>
            <a:ext cx="1573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3600" dirty="0">
                <a:solidFill>
                  <a:schemeClr val="lt1"/>
                </a:solidFill>
              </a:rPr>
              <a:t>06</a:t>
            </a:r>
          </a:p>
        </p:txBody>
      </p:sp>
      <p:sp>
        <p:nvSpPr>
          <p:cNvPr id="3" name="Google Shape;159;p28">
            <a:extLst>
              <a:ext uri="{FF2B5EF4-FFF2-40B4-BE49-F238E27FC236}">
                <a16:creationId xmlns:a16="http://schemas.microsoft.com/office/drawing/2014/main" id="{745ED224-C737-91D3-0F5B-37C2C0FFB48A}"/>
              </a:ext>
            </a:extLst>
          </p:cNvPr>
          <p:cNvSpPr txBox="1">
            <a:spLocks/>
          </p:cNvSpPr>
          <p:nvPr/>
        </p:nvSpPr>
        <p:spPr>
          <a:xfrm>
            <a:off x="3376057" y="4175517"/>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n-US" dirty="0"/>
              <a:t>DEMONSTRATION</a:t>
            </a:r>
          </a:p>
        </p:txBody>
      </p:sp>
      <p:sp>
        <p:nvSpPr>
          <p:cNvPr id="4" name="Google Shape;160;p28">
            <a:extLst>
              <a:ext uri="{FF2B5EF4-FFF2-40B4-BE49-F238E27FC236}">
                <a16:creationId xmlns:a16="http://schemas.microsoft.com/office/drawing/2014/main" id="{5D7D9E82-CC88-BC3D-8E69-F9F38F1125EE}"/>
              </a:ext>
            </a:extLst>
          </p:cNvPr>
          <p:cNvSpPr txBox="1">
            <a:spLocks/>
          </p:cNvSpPr>
          <p:nvPr/>
        </p:nvSpPr>
        <p:spPr>
          <a:xfrm>
            <a:off x="3376055" y="4588666"/>
            <a:ext cx="2191468"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0" indent="0"/>
            <a:r>
              <a:rPr lang="en-US" dirty="0"/>
              <a:t>Finally, discovering the tools we used and our Dashboards.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070F86-0E88-3703-B7B2-5F95B0938DC1}"/>
              </a:ext>
            </a:extLst>
          </p:cNvPr>
          <p:cNvSpPr>
            <a:spLocks noGrp="1"/>
          </p:cNvSpPr>
          <p:nvPr>
            <p:ph type="ctrTitle"/>
          </p:nvPr>
        </p:nvSpPr>
        <p:spPr>
          <a:xfrm rot="5400000">
            <a:off x="6887795" y="2136355"/>
            <a:ext cx="2846540" cy="487500"/>
          </a:xfrm>
        </p:spPr>
        <p:txBody>
          <a:bodyPr/>
          <a:lstStyle/>
          <a:p>
            <a:r>
              <a:rPr lang="en-US" sz="1600" dirty="0"/>
              <a:t>OUR STRATEGY’S STEPS:</a:t>
            </a:r>
          </a:p>
        </p:txBody>
      </p:sp>
      <p:sp>
        <p:nvSpPr>
          <p:cNvPr id="3" name="Google Shape;342;p40">
            <a:extLst>
              <a:ext uri="{FF2B5EF4-FFF2-40B4-BE49-F238E27FC236}">
                <a16:creationId xmlns:a16="http://schemas.microsoft.com/office/drawing/2014/main" id="{7206A967-1F7C-1E04-B226-786679D5EC88}"/>
              </a:ext>
            </a:extLst>
          </p:cNvPr>
          <p:cNvSpPr/>
          <p:nvPr/>
        </p:nvSpPr>
        <p:spPr>
          <a:xfrm>
            <a:off x="1964371" y="174384"/>
            <a:ext cx="931229" cy="27210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1738880" y="67137"/>
            <a:ext cx="1364289"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dirty="0">
                <a:solidFill>
                  <a:schemeClr val="lt1"/>
                </a:solidFill>
                <a:latin typeface="Catamaran Light"/>
                <a:ea typeface="Catamaran Light"/>
                <a:cs typeface="Catamaran Light"/>
                <a:sym typeface="Catamaran Light"/>
              </a:rPr>
              <a:t>2</a:t>
            </a:r>
          </a:p>
        </p:txBody>
      </p:sp>
      <p:sp>
        <p:nvSpPr>
          <p:cNvPr id="5" name="Google Shape;350;p40">
            <a:extLst>
              <a:ext uri="{FF2B5EF4-FFF2-40B4-BE49-F238E27FC236}">
                <a16:creationId xmlns:a16="http://schemas.microsoft.com/office/drawing/2014/main" id="{F3B86F2B-A83E-3F1E-A6FF-3268EE9196C1}"/>
              </a:ext>
            </a:extLst>
          </p:cNvPr>
          <p:cNvSpPr/>
          <p:nvPr/>
        </p:nvSpPr>
        <p:spPr>
          <a:xfrm>
            <a:off x="205408" y="100267"/>
            <a:ext cx="2060229" cy="40994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40">
            <a:extLst>
              <a:ext uri="{FF2B5EF4-FFF2-40B4-BE49-F238E27FC236}">
                <a16:creationId xmlns:a16="http://schemas.microsoft.com/office/drawing/2014/main" id="{C0BF722F-1A76-C18B-5569-790E3EE31500}"/>
              </a:ext>
            </a:extLst>
          </p:cNvPr>
          <p:cNvSpPr txBox="1">
            <a:spLocks/>
          </p:cNvSpPr>
          <p:nvPr/>
        </p:nvSpPr>
        <p:spPr>
          <a:xfrm>
            <a:off x="92764" y="126771"/>
            <a:ext cx="1859390"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100" dirty="0">
                <a:solidFill>
                  <a:schemeClr val="lt1"/>
                </a:solidFill>
              </a:rPr>
              <a:t>TASK SCHEDULUER</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2783391" y="2230117"/>
            <a:ext cx="330433" cy="4114797"/>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891209" y="4122299"/>
            <a:ext cx="3704468"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TASK SCHEDULAR INTERFACE</a:t>
            </a:r>
          </a:p>
        </p:txBody>
      </p:sp>
      <p:pic>
        <p:nvPicPr>
          <p:cNvPr id="9" name="Image 8">
            <a:extLst>
              <a:ext uri="{FF2B5EF4-FFF2-40B4-BE49-F238E27FC236}">
                <a16:creationId xmlns:a16="http://schemas.microsoft.com/office/drawing/2014/main" id="{0DBF812B-EE92-8D1D-7C4E-71416A870CAD}"/>
              </a:ext>
            </a:extLst>
          </p:cNvPr>
          <p:cNvPicPr>
            <a:picLocks noChangeAspect="1"/>
          </p:cNvPicPr>
          <p:nvPr/>
        </p:nvPicPr>
        <p:blipFill>
          <a:blip r:embed="rId3"/>
          <a:stretch>
            <a:fillRect/>
          </a:stretch>
        </p:blipFill>
        <p:spPr>
          <a:xfrm>
            <a:off x="891209" y="872961"/>
            <a:ext cx="6294693" cy="3131625"/>
          </a:xfrm>
          <a:prstGeom prst="rect">
            <a:avLst/>
          </a:prstGeom>
          <a:ln>
            <a:solidFill>
              <a:schemeClr val="accent1"/>
            </a:solidFill>
          </a:ln>
        </p:spPr>
      </p:pic>
    </p:spTree>
    <p:extLst>
      <p:ext uri="{BB962C8B-B14F-4D97-AF65-F5344CB8AC3E}">
        <p14:creationId xmlns:p14="http://schemas.microsoft.com/office/powerpoint/2010/main" val="2882215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070F86-0E88-3703-B7B2-5F95B0938DC1}"/>
              </a:ext>
            </a:extLst>
          </p:cNvPr>
          <p:cNvSpPr>
            <a:spLocks noGrp="1"/>
          </p:cNvSpPr>
          <p:nvPr>
            <p:ph type="ctrTitle"/>
          </p:nvPr>
        </p:nvSpPr>
        <p:spPr>
          <a:xfrm rot="5400000">
            <a:off x="7007063" y="2235745"/>
            <a:ext cx="2846540" cy="487500"/>
          </a:xfrm>
        </p:spPr>
        <p:txBody>
          <a:bodyPr/>
          <a:lstStyle/>
          <a:p>
            <a:r>
              <a:rPr lang="en-US" sz="1600" dirty="0"/>
              <a:t>OUR STRATEGY’S STEPS:</a:t>
            </a:r>
          </a:p>
        </p:txBody>
      </p:sp>
      <p:sp>
        <p:nvSpPr>
          <p:cNvPr id="3" name="Google Shape;342;p40">
            <a:extLst>
              <a:ext uri="{FF2B5EF4-FFF2-40B4-BE49-F238E27FC236}">
                <a16:creationId xmlns:a16="http://schemas.microsoft.com/office/drawing/2014/main" id="{7206A967-1F7C-1E04-B226-786679D5EC88}"/>
              </a:ext>
            </a:extLst>
          </p:cNvPr>
          <p:cNvSpPr/>
          <p:nvPr/>
        </p:nvSpPr>
        <p:spPr>
          <a:xfrm>
            <a:off x="1964371" y="174384"/>
            <a:ext cx="931229" cy="27210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1738880" y="67137"/>
            <a:ext cx="1364289"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dirty="0">
                <a:solidFill>
                  <a:schemeClr val="lt1"/>
                </a:solidFill>
                <a:latin typeface="Catamaran Light"/>
                <a:ea typeface="Catamaran Light"/>
                <a:cs typeface="Catamaran Light"/>
                <a:sym typeface="Catamaran Light"/>
              </a:rPr>
              <a:t>2</a:t>
            </a:r>
          </a:p>
        </p:txBody>
      </p:sp>
      <p:sp>
        <p:nvSpPr>
          <p:cNvPr id="5" name="Google Shape;350;p40">
            <a:extLst>
              <a:ext uri="{FF2B5EF4-FFF2-40B4-BE49-F238E27FC236}">
                <a16:creationId xmlns:a16="http://schemas.microsoft.com/office/drawing/2014/main" id="{F3B86F2B-A83E-3F1E-A6FF-3268EE9196C1}"/>
              </a:ext>
            </a:extLst>
          </p:cNvPr>
          <p:cNvSpPr/>
          <p:nvPr/>
        </p:nvSpPr>
        <p:spPr>
          <a:xfrm>
            <a:off x="205408" y="100267"/>
            <a:ext cx="2060229" cy="40994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40">
            <a:extLst>
              <a:ext uri="{FF2B5EF4-FFF2-40B4-BE49-F238E27FC236}">
                <a16:creationId xmlns:a16="http://schemas.microsoft.com/office/drawing/2014/main" id="{C0BF722F-1A76-C18B-5569-790E3EE31500}"/>
              </a:ext>
            </a:extLst>
          </p:cNvPr>
          <p:cNvSpPr txBox="1">
            <a:spLocks/>
          </p:cNvSpPr>
          <p:nvPr/>
        </p:nvSpPr>
        <p:spPr>
          <a:xfrm>
            <a:off x="92764" y="126771"/>
            <a:ext cx="1859390"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100" dirty="0">
                <a:solidFill>
                  <a:schemeClr val="lt1"/>
                </a:solidFill>
              </a:rPr>
              <a:t>TASK SCHEDULUER</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129604" y="1516153"/>
            <a:ext cx="330433" cy="6006545"/>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68358" y="4354209"/>
            <a:ext cx="6165571"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THE TASK WE CREATED IS SUCSSESFULY ADDED TO TASK SCHEDULAR</a:t>
            </a:r>
          </a:p>
        </p:txBody>
      </p:sp>
      <p:pic>
        <p:nvPicPr>
          <p:cNvPr id="13" name="Image 12">
            <a:extLst>
              <a:ext uri="{FF2B5EF4-FFF2-40B4-BE49-F238E27FC236}">
                <a16:creationId xmlns:a16="http://schemas.microsoft.com/office/drawing/2014/main" id="{F9DE649C-7D3B-2470-9718-EA96E668255D}"/>
              </a:ext>
            </a:extLst>
          </p:cNvPr>
          <p:cNvPicPr>
            <a:picLocks noChangeAspect="1"/>
          </p:cNvPicPr>
          <p:nvPr/>
        </p:nvPicPr>
        <p:blipFill>
          <a:blip r:embed="rId3"/>
          <a:stretch>
            <a:fillRect/>
          </a:stretch>
        </p:blipFill>
        <p:spPr>
          <a:xfrm>
            <a:off x="291548" y="936972"/>
            <a:ext cx="7850810" cy="2926750"/>
          </a:xfrm>
          <a:prstGeom prst="rect">
            <a:avLst/>
          </a:prstGeom>
          <a:ln>
            <a:solidFill>
              <a:schemeClr val="accent1"/>
            </a:solidFill>
          </a:ln>
        </p:spPr>
      </p:pic>
    </p:spTree>
    <p:extLst>
      <p:ext uri="{BB962C8B-B14F-4D97-AF65-F5344CB8AC3E}">
        <p14:creationId xmlns:p14="http://schemas.microsoft.com/office/powerpoint/2010/main" val="3342113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070F86-0E88-3703-B7B2-5F95B0938DC1}"/>
              </a:ext>
            </a:extLst>
          </p:cNvPr>
          <p:cNvSpPr>
            <a:spLocks noGrp="1"/>
          </p:cNvSpPr>
          <p:nvPr>
            <p:ph type="ctrTitle"/>
          </p:nvPr>
        </p:nvSpPr>
        <p:spPr>
          <a:xfrm rot="5400000">
            <a:off x="6695637" y="2156597"/>
            <a:ext cx="2846540" cy="487500"/>
          </a:xfrm>
        </p:spPr>
        <p:txBody>
          <a:bodyPr/>
          <a:lstStyle/>
          <a:p>
            <a:r>
              <a:rPr lang="en-US" sz="1600" dirty="0"/>
              <a:t>OUR STRATEGY’S STEPS:</a:t>
            </a:r>
          </a:p>
        </p:txBody>
      </p:sp>
      <p:sp>
        <p:nvSpPr>
          <p:cNvPr id="3" name="Google Shape;342;p40">
            <a:extLst>
              <a:ext uri="{FF2B5EF4-FFF2-40B4-BE49-F238E27FC236}">
                <a16:creationId xmlns:a16="http://schemas.microsoft.com/office/drawing/2014/main" id="{7206A967-1F7C-1E04-B226-786679D5EC88}"/>
              </a:ext>
            </a:extLst>
          </p:cNvPr>
          <p:cNvSpPr/>
          <p:nvPr/>
        </p:nvSpPr>
        <p:spPr>
          <a:xfrm>
            <a:off x="1964371" y="174384"/>
            <a:ext cx="931229" cy="27210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1738880" y="67137"/>
            <a:ext cx="1364289"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dirty="0">
                <a:solidFill>
                  <a:schemeClr val="lt1"/>
                </a:solidFill>
                <a:latin typeface="Catamaran Light"/>
                <a:ea typeface="Catamaran Light"/>
                <a:cs typeface="Catamaran Light"/>
                <a:sym typeface="Catamaran Light"/>
              </a:rPr>
              <a:t>2</a:t>
            </a:r>
          </a:p>
        </p:txBody>
      </p:sp>
      <p:sp>
        <p:nvSpPr>
          <p:cNvPr id="5" name="Google Shape;350;p40">
            <a:extLst>
              <a:ext uri="{FF2B5EF4-FFF2-40B4-BE49-F238E27FC236}">
                <a16:creationId xmlns:a16="http://schemas.microsoft.com/office/drawing/2014/main" id="{F3B86F2B-A83E-3F1E-A6FF-3268EE9196C1}"/>
              </a:ext>
            </a:extLst>
          </p:cNvPr>
          <p:cNvSpPr/>
          <p:nvPr/>
        </p:nvSpPr>
        <p:spPr>
          <a:xfrm>
            <a:off x="205408" y="100267"/>
            <a:ext cx="2060229" cy="40994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40">
            <a:extLst>
              <a:ext uri="{FF2B5EF4-FFF2-40B4-BE49-F238E27FC236}">
                <a16:creationId xmlns:a16="http://schemas.microsoft.com/office/drawing/2014/main" id="{C0BF722F-1A76-C18B-5569-790E3EE31500}"/>
              </a:ext>
            </a:extLst>
          </p:cNvPr>
          <p:cNvSpPr txBox="1">
            <a:spLocks/>
          </p:cNvSpPr>
          <p:nvPr/>
        </p:nvSpPr>
        <p:spPr>
          <a:xfrm>
            <a:off x="92764" y="126771"/>
            <a:ext cx="1859390"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100" dirty="0">
                <a:solidFill>
                  <a:schemeClr val="lt1"/>
                </a:solidFill>
              </a:rPr>
              <a:t>TASK SCHEDULUER</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129604" y="1516153"/>
            <a:ext cx="330433" cy="6006545"/>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91548" y="4354209"/>
            <a:ext cx="6165571"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CONFIGURATION OF OUR TASK SCHEDULAR</a:t>
            </a:r>
          </a:p>
        </p:txBody>
      </p:sp>
      <p:pic>
        <p:nvPicPr>
          <p:cNvPr id="10" name="Image 9">
            <a:extLst>
              <a:ext uri="{FF2B5EF4-FFF2-40B4-BE49-F238E27FC236}">
                <a16:creationId xmlns:a16="http://schemas.microsoft.com/office/drawing/2014/main" id="{1AB2BBB1-3673-6C7D-ED22-DA198FCAC99A}"/>
              </a:ext>
            </a:extLst>
          </p:cNvPr>
          <p:cNvPicPr>
            <a:picLocks noChangeAspect="1"/>
          </p:cNvPicPr>
          <p:nvPr/>
        </p:nvPicPr>
        <p:blipFill>
          <a:blip r:embed="rId3"/>
          <a:stretch>
            <a:fillRect/>
          </a:stretch>
        </p:blipFill>
        <p:spPr>
          <a:xfrm>
            <a:off x="781343" y="761464"/>
            <a:ext cx="6504776" cy="3277766"/>
          </a:xfrm>
          <a:prstGeom prst="rect">
            <a:avLst/>
          </a:prstGeom>
          <a:ln>
            <a:solidFill>
              <a:schemeClr val="accent1"/>
            </a:solidFill>
          </a:ln>
        </p:spPr>
      </p:pic>
    </p:spTree>
    <p:extLst>
      <p:ext uri="{BB962C8B-B14F-4D97-AF65-F5344CB8AC3E}">
        <p14:creationId xmlns:p14="http://schemas.microsoft.com/office/powerpoint/2010/main" val="431519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070F86-0E88-3703-B7B2-5F95B0938DC1}"/>
              </a:ext>
            </a:extLst>
          </p:cNvPr>
          <p:cNvSpPr>
            <a:spLocks noGrp="1"/>
          </p:cNvSpPr>
          <p:nvPr>
            <p:ph type="ctrTitle"/>
          </p:nvPr>
        </p:nvSpPr>
        <p:spPr>
          <a:xfrm rot="5400000">
            <a:off x="6695637" y="2328000"/>
            <a:ext cx="2846540" cy="487500"/>
          </a:xfrm>
        </p:spPr>
        <p:txBody>
          <a:bodyPr/>
          <a:lstStyle/>
          <a:p>
            <a:r>
              <a:rPr lang="en-US" sz="1600" dirty="0"/>
              <a:t>OUR STRATEGY’S STEPS:</a:t>
            </a:r>
          </a:p>
        </p:txBody>
      </p:sp>
      <p:sp>
        <p:nvSpPr>
          <p:cNvPr id="3" name="Google Shape;342;p40">
            <a:extLst>
              <a:ext uri="{FF2B5EF4-FFF2-40B4-BE49-F238E27FC236}">
                <a16:creationId xmlns:a16="http://schemas.microsoft.com/office/drawing/2014/main" id="{7206A967-1F7C-1E04-B226-786679D5EC88}"/>
              </a:ext>
            </a:extLst>
          </p:cNvPr>
          <p:cNvSpPr/>
          <p:nvPr/>
        </p:nvSpPr>
        <p:spPr>
          <a:xfrm>
            <a:off x="1964371" y="174384"/>
            <a:ext cx="931229" cy="27210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1738880" y="67137"/>
            <a:ext cx="1364289"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dirty="0">
                <a:solidFill>
                  <a:schemeClr val="lt1"/>
                </a:solidFill>
                <a:latin typeface="Catamaran Light"/>
                <a:ea typeface="Catamaran Light"/>
                <a:cs typeface="Catamaran Light"/>
                <a:sym typeface="Catamaran Light"/>
              </a:rPr>
              <a:t>2</a:t>
            </a:r>
          </a:p>
        </p:txBody>
      </p:sp>
      <p:sp>
        <p:nvSpPr>
          <p:cNvPr id="5" name="Google Shape;350;p40">
            <a:extLst>
              <a:ext uri="{FF2B5EF4-FFF2-40B4-BE49-F238E27FC236}">
                <a16:creationId xmlns:a16="http://schemas.microsoft.com/office/drawing/2014/main" id="{F3B86F2B-A83E-3F1E-A6FF-3268EE9196C1}"/>
              </a:ext>
            </a:extLst>
          </p:cNvPr>
          <p:cNvSpPr/>
          <p:nvPr/>
        </p:nvSpPr>
        <p:spPr>
          <a:xfrm>
            <a:off x="205408" y="100267"/>
            <a:ext cx="2060229" cy="40994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40">
            <a:extLst>
              <a:ext uri="{FF2B5EF4-FFF2-40B4-BE49-F238E27FC236}">
                <a16:creationId xmlns:a16="http://schemas.microsoft.com/office/drawing/2014/main" id="{C0BF722F-1A76-C18B-5569-790E3EE31500}"/>
              </a:ext>
            </a:extLst>
          </p:cNvPr>
          <p:cNvSpPr txBox="1">
            <a:spLocks/>
          </p:cNvSpPr>
          <p:nvPr/>
        </p:nvSpPr>
        <p:spPr>
          <a:xfrm>
            <a:off x="92764" y="126771"/>
            <a:ext cx="1859390"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100" dirty="0">
                <a:solidFill>
                  <a:schemeClr val="lt1"/>
                </a:solidFill>
              </a:rPr>
              <a:t>TASK SCHEDULUER</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129604" y="1516153"/>
            <a:ext cx="330433" cy="6006545"/>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91548" y="4354209"/>
            <a:ext cx="6165571"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RESULTS OF RUNNING THE SCRIPT IN TASK SCHEDULAR</a:t>
            </a:r>
          </a:p>
        </p:txBody>
      </p:sp>
      <p:pic>
        <p:nvPicPr>
          <p:cNvPr id="11" name="Image 10">
            <a:extLst>
              <a:ext uri="{FF2B5EF4-FFF2-40B4-BE49-F238E27FC236}">
                <a16:creationId xmlns:a16="http://schemas.microsoft.com/office/drawing/2014/main" id="{FE3A7029-FA45-C135-105B-B152BAD8BF8B}"/>
              </a:ext>
            </a:extLst>
          </p:cNvPr>
          <p:cNvPicPr>
            <a:picLocks noChangeAspect="1"/>
          </p:cNvPicPr>
          <p:nvPr/>
        </p:nvPicPr>
        <p:blipFill>
          <a:blip r:embed="rId3"/>
          <a:stretch>
            <a:fillRect/>
          </a:stretch>
        </p:blipFill>
        <p:spPr>
          <a:xfrm>
            <a:off x="722341" y="934214"/>
            <a:ext cx="7152816" cy="2889403"/>
          </a:xfrm>
          <a:prstGeom prst="rect">
            <a:avLst/>
          </a:prstGeom>
          <a:ln>
            <a:solidFill>
              <a:schemeClr val="accent1"/>
            </a:solidFill>
          </a:ln>
        </p:spPr>
      </p:pic>
    </p:spTree>
    <p:extLst>
      <p:ext uri="{BB962C8B-B14F-4D97-AF65-F5344CB8AC3E}">
        <p14:creationId xmlns:p14="http://schemas.microsoft.com/office/powerpoint/2010/main" val="1707079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070F86-0E88-3703-B7B2-5F95B0938DC1}"/>
              </a:ext>
            </a:extLst>
          </p:cNvPr>
          <p:cNvSpPr>
            <a:spLocks noGrp="1"/>
          </p:cNvSpPr>
          <p:nvPr>
            <p:ph type="ctrTitle"/>
          </p:nvPr>
        </p:nvSpPr>
        <p:spPr>
          <a:xfrm rot="5400000">
            <a:off x="6928035" y="2328000"/>
            <a:ext cx="2846540" cy="487500"/>
          </a:xfrm>
        </p:spPr>
        <p:txBody>
          <a:bodyPr/>
          <a:lstStyle/>
          <a:p>
            <a:r>
              <a:rPr lang="en-US" sz="1600" dirty="0"/>
              <a:t>OUR STRATEGY’S STEPS:</a:t>
            </a:r>
          </a:p>
        </p:txBody>
      </p:sp>
      <p:sp>
        <p:nvSpPr>
          <p:cNvPr id="3" name="Google Shape;342;p40">
            <a:extLst>
              <a:ext uri="{FF2B5EF4-FFF2-40B4-BE49-F238E27FC236}">
                <a16:creationId xmlns:a16="http://schemas.microsoft.com/office/drawing/2014/main" id="{7206A967-1F7C-1E04-B226-786679D5EC88}"/>
              </a:ext>
            </a:extLst>
          </p:cNvPr>
          <p:cNvSpPr/>
          <p:nvPr/>
        </p:nvSpPr>
        <p:spPr>
          <a:xfrm>
            <a:off x="1964371" y="174384"/>
            <a:ext cx="931229" cy="27210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1738880" y="67137"/>
            <a:ext cx="1364289"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dirty="0">
                <a:solidFill>
                  <a:schemeClr val="lt1"/>
                </a:solidFill>
                <a:latin typeface="Catamaran Light"/>
                <a:ea typeface="Catamaran Light"/>
                <a:cs typeface="Catamaran Light"/>
                <a:sym typeface="Catamaran Light"/>
              </a:rPr>
              <a:t>3</a:t>
            </a:r>
          </a:p>
        </p:txBody>
      </p:sp>
      <p:sp>
        <p:nvSpPr>
          <p:cNvPr id="5" name="Google Shape;350;p40">
            <a:extLst>
              <a:ext uri="{FF2B5EF4-FFF2-40B4-BE49-F238E27FC236}">
                <a16:creationId xmlns:a16="http://schemas.microsoft.com/office/drawing/2014/main" id="{F3B86F2B-A83E-3F1E-A6FF-3268EE9196C1}"/>
              </a:ext>
            </a:extLst>
          </p:cNvPr>
          <p:cNvSpPr/>
          <p:nvPr/>
        </p:nvSpPr>
        <p:spPr>
          <a:xfrm>
            <a:off x="205408" y="100267"/>
            <a:ext cx="2060229" cy="40994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40">
            <a:extLst>
              <a:ext uri="{FF2B5EF4-FFF2-40B4-BE49-F238E27FC236}">
                <a16:creationId xmlns:a16="http://schemas.microsoft.com/office/drawing/2014/main" id="{C0BF722F-1A76-C18B-5569-790E3EE31500}"/>
              </a:ext>
            </a:extLst>
          </p:cNvPr>
          <p:cNvSpPr txBox="1">
            <a:spLocks/>
          </p:cNvSpPr>
          <p:nvPr/>
        </p:nvSpPr>
        <p:spPr>
          <a:xfrm>
            <a:off x="92764" y="126771"/>
            <a:ext cx="1859390"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100" dirty="0">
                <a:solidFill>
                  <a:schemeClr val="lt1"/>
                </a:solidFill>
              </a:rPr>
              <a:t>PDI JOB</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129604" y="1516153"/>
            <a:ext cx="330433" cy="6006545"/>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91548" y="4354209"/>
            <a:ext cx="6165571"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CREATING AND CONFIGURING OUR PDI JOB</a:t>
            </a:r>
          </a:p>
        </p:txBody>
      </p:sp>
      <p:pic>
        <p:nvPicPr>
          <p:cNvPr id="9" name="Image 8">
            <a:extLst>
              <a:ext uri="{FF2B5EF4-FFF2-40B4-BE49-F238E27FC236}">
                <a16:creationId xmlns:a16="http://schemas.microsoft.com/office/drawing/2014/main" id="{CB1E2C23-9B23-FDE8-3EC3-570070B719EE}"/>
              </a:ext>
            </a:extLst>
          </p:cNvPr>
          <p:cNvPicPr>
            <a:picLocks noChangeAspect="1"/>
          </p:cNvPicPr>
          <p:nvPr/>
        </p:nvPicPr>
        <p:blipFill rotWithShape="1">
          <a:blip r:embed="rId3"/>
          <a:srcRect l="16721" t="14954" r="12343" b="11510"/>
          <a:stretch/>
        </p:blipFill>
        <p:spPr>
          <a:xfrm>
            <a:off x="471980" y="1333430"/>
            <a:ext cx="3349906" cy="2398985"/>
          </a:xfrm>
          <a:prstGeom prst="rect">
            <a:avLst/>
          </a:prstGeom>
          <a:ln>
            <a:solidFill>
              <a:schemeClr val="accent1"/>
            </a:solidFill>
          </a:ln>
        </p:spPr>
      </p:pic>
      <p:pic>
        <p:nvPicPr>
          <p:cNvPr id="14" name="Image 13">
            <a:extLst>
              <a:ext uri="{FF2B5EF4-FFF2-40B4-BE49-F238E27FC236}">
                <a16:creationId xmlns:a16="http://schemas.microsoft.com/office/drawing/2014/main" id="{9D8DC7CE-F35A-5911-D9C3-04E8B41D501A}"/>
              </a:ext>
            </a:extLst>
          </p:cNvPr>
          <p:cNvPicPr>
            <a:picLocks noChangeAspect="1"/>
          </p:cNvPicPr>
          <p:nvPr/>
        </p:nvPicPr>
        <p:blipFill rotWithShape="1">
          <a:blip r:embed="rId4"/>
          <a:srcRect t="12534" b="2314"/>
          <a:stretch/>
        </p:blipFill>
        <p:spPr>
          <a:xfrm>
            <a:off x="4017642" y="1333430"/>
            <a:ext cx="3894157" cy="2398984"/>
          </a:xfrm>
          <a:prstGeom prst="rect">
            <a:avLst/>
          </a:prstGeom>
          <a:ln>
            <a:solidFill>
              <a:schemeClr val="accent1"/>
            </a:solidFill>
          </a:ln>
        </p:spPr>
      </p:pic>
    </p:spTree>
    <p:extLst>
      <p:ext uri="{BB962C8B-B14F-4D97-AF65-F5344CB8AC3E}">
        <p14:creationId xmlns:p14="http://schemas.microsoft.com/office/powerpoint/2010/main" val="2942934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070F86-0E88-3703-B7B2-5F95B0938DC1}"/>
              </a:ext>
            </a:extLst>
          </p:cNvPr>
          <p:cNvSpPr>
            <a:spLocks noGrp="1"/>
          </p:cNvSpPr>
          <p:nvPr>
            <p:ph type="ctrTitle"/>
          </p:nvPr>
        </p:nvSpPr>
        <p:spPr>
          <a:xfrm rot="5400000">
            <a:off x="6928035" y="2328000"/>
            <a:ext cx="2846540" cy="487500"/>
          </a:xfrm>
        </p:spPr>
        <p:txBody>
          <a:bodyPr/>
          <a:lstStyle/>
          <a:p>
            <a:r>
              <a:rPr lang="en-US" sz="1600" dirty="0"/>
              <a:t>OUR STRATEGY’S STEPS:</a:t>
            </a:r>
          </a:p>
        </p:txBody>
      </p:sp>
      <p:sp>
        <p:nvSpPr>
          <p:cNvPr id="3" name="Google Shape;342;p40">
            <a:extLst>
              <a:ext uri="{FF2B5EF4-FFF2-40B4-BE49-F238E27FC236}">
                <a16:creationId xmlns:a16="http://schemas.microsoft.com/office/drawing/2014/main" id="{7206A967-1F7C-1E04-B226-786679D5EC88}"/>
              </a:ext>
            </a:extLst>
          </p:cNvPr>
          <p:cNvSpPr/>
          <p:nvPr/>
        </p:nvSpPr>
        <p:spPr>
          <a:xfrm>
            <a:off x="1964371" y="174384"/>
            <a:ext cx="931229" cy="27210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1738880" y="67137"/>
            <a:ext cx="1364289"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dirty="0">
                <a:solidFill>
                  <a:schemeClr val="lt1"/>
                </a:solidFill>
                <a:latin typeface="Catamaran Light"/>
                <a:ea typeface="Catamaran Light"/>
                <a:cs typeface="Catamaran Light"/>
                <a:sym typeface="Catamaran Light"/>
              </a:rPr>
              <a:t>3</a:t>
            </a:r>
          </a:p>
        </p:txBody>
      </p:sp>
      <p:sp>
        <p:nvSpPr>
          <p:cNvPr id="5" name="Google Shape;350;p40">
            <a:extLst>
              <a:ext uri="{FF2B5EF4-FFF2-40B4-BE49-F238E27FC236}">
                <a16:creationId xmlns:a16="http://schemas.microsoft.com/office/drawing/2014/main" id="{F3B86F2B-A83E-3F1E-A6FF-3268EE9196C1}"/>
              </a:ext>
            </a:extLst>
          </p:cNvPr>
          <p:cNvSpPr/>
          <p:nvPr/>
        </p:nvSpPr>
        <p:spPr>
          <a:xfrm>
            <a:off x="205408" y="100267"/>
            <a:ext cx="2060229" cy="40994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40">
            <a:extLst>
              <a:ext uri="{FF2B5EF4-FFF2-40B4-BE49-F238E27FC236}">
                <a16:creationId xmlns:a16="http://schemas.microsoft.com/office/drawing/2014/main" id="{C0BF722F-1A76-C18B-5569-790E3EE31500}"/>
              </a:ext>
            </a:extLst>
          </p:cNvPr>
          <p:cNvSpPr txBox="1">
            <a:spLocks/>
          </p:cNvSpPr>
          <p:nvPr/>
        </p:nvSpPr>
        <p:spPr>
          <a:xfrm>
            <a:off x="92764" y="126771"/>
            <a:ext cx="1859390"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100" dirty="0">
                <a:solidFill>
                  <a:schemeClr val="lt1"/>
                </a:solidFill>
              </a:rPr>
              <a:t>PDI JOB</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129604" y="1516153"/>
            <a:ext cx="330433" cy="6006545"/>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91548" y="4354209"/>
            <a:ext cx="6165571"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GIVING THE PATH TO THE FILE AND THE TRANSFORMATION</a:t>
            </a:r>
          </a:p>
        </p:txBody>
      </p:sp>
      <p:pic>
        <p:nvPicPr>
          <p:cNvPr id="14" name="Image 13">
            <a:extLst>
              <a:ext uri="{FF2B5EF4-FFF2-40B4-BE49-F238E27FC236}">
                <a16:creationId xmlns:a16="http://schemas.microsoft.com/office/drawing/2014/main" id="{97A9DF34-47D6-BC71-5E1F-950940C68F4F}"/>
              </a:ext>
            </a:extLst>
          </p:cNvPr>
          <p:cNvPicPr>
            <a:picLocks noChangeAspect="1"/>
          </p:cNvPicPr>
          <p:nvPr/>
        </p:nvPicPr>
        <p:blipFill>
          <a:blip r:embed="rId3"/>
          <a:stretch>
            <a:fillRect/>
          </a:stretch>
        </p:blipFill>
        <p:spPr>
          <a:xfrm>
            <a:off x="548945" y="718552"/>
            <a:ext cx="6872587" cy="1735485"/>
          </a:xfrm>
          <a:prstGeom prst="rect">
            <a:avLst/>
          </a:prstGeom>
          <a:ln>
            <a:solidFill>
              <a:schemeClr val="accent1"/>
            </a:solidFill>
          </a:ln>
        </p:spPr>
      </p:pic>
      <p:pic>
        <p:nvPicPr>
          <p:cNvPr id="17" name="Image 16">
            <a:extLst>
              <a:ext uri="{FF2B5EF4-FFF2-40B4-BE49-F238E27FC236}">
                <a16:creationId xmlns:a16="http://schemas.microsoft.com/office/drawing/2014/main" id="{85DC6364-C2F3-34BC-B8F6-1B8CAE280FDC}"/>
              </a:ext>
            </a:extLst>
          </p:cNvPr>
          <p:cNvPicPr>
            <a:picLocks noChangeAspect="1"/>
          </p:cNvPicPr>
          <p:nvPr/>
        </p:nvPicPr>
        <p:blipFill>
          <a:blip r:embed="rId4"/>
          <a:stretch>
            <a:fillRect/>
          </a:stretch>
        </p:blipFill>
        <p:spPr>
          <a:xfrm>
            <a:off x="548945" y="2571750"/>
            <a:ext cx="6872587" cy="1615580"/>
          </a:xfrm>
          <a:prstGeom prst="rect">
            <a:avLst/>
          </a:prstGeom>
          <a:ln>
            <a:solidFill>
              <a:schemeClr val="accent1"/>
            </a:solidFill>
          </a:ln>
        </p:spPr>
      </p:pic>
    </p:spTree>
    <p:extLst>
      <p:ext uri="{BB962C8B-B14F-4D97-AF65-F5344CB8AC3E}">
        <p14:creationId xmlns:p14="http://schemas.microsoft.com/office/powerpoint/2010/main" val="2273307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070F86-0E88-3703-B7B2-5F95B0938DC1}"/>
              </a:ext>
            </a:extLst>
          </p:cNvPr>
          <p:cNvSpPr>
            <a:spLocks noGrp="1"/>
          </p:cNvSpPr>
          <p:nvPr>
            <p:ph type="ctrTitle"/>
          </p:nvPr>
        </p:nvSpPr>
        <p:spPr>
          <a:xfrm rot="5400000">
            <a:off x="6928035" y="2328000"/>
            <a:ext cx="2846540" cy="487500"/>
          </a:xfrm>
        </p:spPr>
        <p:txBody>
          <a:bodyPr/>
          <a:lstStyle/>
          <a:p>
            <a:r>
              <a:rPr lang="en-US" sz="1600" dirty="0"/>
              <a:t>OUR STRATEGY’S STEPS:</a:t>
            </a:r>
          </a:p>
        </p:txBody>
      </p:sp>
      <p:sp>
        <p:nvSpPr>
          <p:cNvPr id="3" name="Google Shape;342;p40">
            <a:extLst>
              <a:ext uri="{FF2B5EF4-FFF2-40B4-BE49-F238E27FC236}">
                <a16:creationId xmlns:a16="http://schemas.microsoft.com/office/drawing/2014/main" id="{7206A967-1F7C-1E04-B226-786679D5EC88}"/>
              </a:ext>
            </a:extLst>
          </p:cNvPr>
          <p:cNvSpPr/>
          <p:nvPr/>
        </p:nvSpPr>
        <p:spPr>
          <a:xfrm>
            <a:off x="1964371" y="174384"/>
            <a:ext cx="931229" cy="27210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1738880" y="67137"/>
            <a:ext cx="1364289"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dirty="0">
                <a:solidFill>
                  <a:schemeClr val="lt1"/>
                </a:solidFill>
                <a:latin typeface="Catamaran Light"/>
                <a:ea typeface="Catamaran Light"/>
                <a:cs typeface="Catamaran Light"/>
                <a:sym typeface="Catamaran Light"/>
              </a:rPr>
              <a:t>3</a:t>
            </a:r>
          </a:p>
        </p:txBody>
      </p:sp>
      <p:sp>
        <p:nvSpPr>
          <p:cNvPr id="5" name="Google Shape;350;p40">
            <a:extLst>
              <a:ext uri="{FF2B5EF4-FFF2-40B4-BE49-F238E27FC236}">
                <a16:creationId xmlns:a16="http://schemas.microsoft.com/office/drawing/2014/main" id="{F3B86F2B-A83E-3F1E-A6FF-3268EE9196C1}"/>
              </a:ext>
            </a:extLst>
          </p:cNvPr>
          <p:cNvSpPr/>
          <p:nvPr/>
        </p:nvSpPr>
        <p:spPr>
          <a:xfrm>
            <a:off x="205408" y="100267"/>
            <a:ext cx="2060229" cy="40994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1;p40">
            <a:extLst>
              <a:ext uri="{FF2B5EF4-FFF2-40B4-BE49-F238E27FC236}">
                <a16:creationId xmlns:a16="http://schemas.microsoft.com/office/drawing/2014/main" id="{C0BF722F-1A76-C18B-5569-790E3EE31500}"/>
              </a:ext>
            </a:extLst>
          </p:cNvPr>
          <p:cNvSpPr txBox="1">
            <a:spLocks/>
          </p:cNvSpPr>
          <p:nvPr/>
        </p:nvSpPr>
        <p:spPr>
          <a:xfrm>
            <a:off x="92764" y="126771"/>
            <a:ext cx="1859390" cy="171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100" dirty="0">
                <a:solidFill>
                  <a:schemeClr val="lt1"/>
                </a:solidFill>
              </a:rPr>
              <a:t>PDI JOB</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129604" y="1516153"/>
            <a:ext cx="330433" cy="6006545"/>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91548" y="4354209"/>
            <a:ext cx="6165571"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RESULTS OF RUNNING OUR PDI JOB</a:t>
            </a:r>
          </a:p>
        </p:txBody>
      </p:sp>
      <p:pic>
        <p:nvPicPr>
          <p:cNvPr id="11" name="Image 10">
            <a:extLst>
              <a:ext uri="{FF2B5EF4-FFF2-40B4-BE49-F238E27FC236}">
                <a16:creationId xmlns:a16="http://schemas.microsoft.com/office/drawing/2014/main" id="{E0A6046F-DC15-C6CD-3A7F-7DF1F3C07837}"/>
              </a:ext>
            </a:extLst>
          </p:cNvPr>
          <p:cNvPicPr>
            <a:picLocks noChangeAspect="1"/>
          </p:cNvPicPr>
          <p:nvPr/>
        </p:nvPicPr>
        <p:blipFill>
          <a:blip r:embed="rId3"/>
          <a:stretch>
            <a:fillRect/>
          </a:stretch>
        </p:blipFill>
        <p:spPr>
          <a:xfrm>
            <a:off x="548945" y="708588"/>
            <a:ext cx="6776708" cy="1623084"/>
          </a:xfrm>
          <a:prstGeom prst="rect">
            <a:avLst/>
          </a:prstGeom>
          <a:ln>
            <a:solidFill>
              <a:schemeClr val="accent1"/>
            </a:solidFill>
          </a:ln>
        </p:spPr>
      </p:pic>
      <p:pic>
        <p:nvPicPr>
          <p:cNvPr id="12" name="Image 11">
            <a:extLst>
              <a:ext uri="{FF2B5EF4-FFF2-40B4-BE49-F238E27FC236}">
                <a16:creationId xmlns:a16="http://schemas.microsoft.com/office/drawing/2014/main" id="{41148BB7-F987-832B-6E32-AB098F7EC8C4}"/>
              </a:ext>
            </a:extLst>
          </p:cNvPr>
          <p:cNvPicPr>
            <a:picLocks noChangeAspect="1"/>
          </p:cNvPicPr>
          <p:nvPr/>
        </p:nvPicPr>
        <p:blipFill>
          <a:blip r:embed="rId4"/>
          <a:stretch>
            <a:fillRect/>
          </a:stretch>
        </p:blipFill>
        <p:spPr>
          <a:xfrm>
            <a:off x="548945" y="2459169"/>
            <a:ext cx="6776708" cy="1623084"/>
          </a:xfrm>
          <a:prstGeom prst="rect">
            <a:avLst/>
          </a:prstGeom>
          <a:ln>
            <a:solidFill>
              <a:schemeClr val="accent1"/>
            </a:solidFill>
          </a:ln>
        </p:spPr>
      </p:pic>
    </p:spTree>
    <p:extLst>
      <p:ext uri="{BB962C8B-B14F-4D97-AF65-F5344CB8AC3E}">
        <p14:creationId xmlns:p14="http://schemas.microsoft.com/office/powerpoint/2010/main" val="3704826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4"/>
        <p:cNvGrpSpPr/>
        <p:nvPr/>
      </p:nvGrpSpPr>
      <p:grpSpPr>
        <a:xfrm>
          <a:off x="0" y="0"/>
          <a:ext cx="0" cy="0"/>
          <a:chOff x="0" y="0"/>
          <a:chExt cx="0" cy="0"/>
        </a:xfrm>
      </p:grpSpPr>
      <p:sp>
        <p:nvSpPr>
          <p:cNvPr id="571" name="Google Shape;571;p50"/>
          <p:cNvSpPr txBox="1"/>
          <p:nvPr/>
        </p:nvSpPr>
        <p:spPr>
          <a:xfrm>
            <a:off x="3917446" y="3157850"/>
            <a:ext cx="1073700" cy="82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Catamaran Light"/>
                <a:ea typeface="Catamaran Light"/>
                <a:cs typeface="Catamaran Light"/>
                <a:sym typeface="Catamaran Light"/>
              </a:rPr>
              <a:t>You can replace the image on the screen with your own</a:t>
            </a:r>
            <a:endParaRPr sz="1000">
              <a:solidFill>
                <a:schemeClr val="lt1"/>
              </a:solidFill>
              <a:latin typeface="Catamaran Light"/>
              <a:ea typeface="Catamaran Light"/>
              <a:cs typeface="Catamaran Light"/>
              <a:sym typeface="Catamaran Light"/>
            </a:endParaRPr>
          </a:p>
        </p:txBody>
      </p:sp>
      <p:pic>
        <p:nvPicPr>
          <p:cNvPr id="3074" name="Picture 2" descr="As the Palestinian minority takes to the streets, Israel is having its own  Black Lives Matter moment">
            <a:extLst>
              <a:ext uri="{FF2B5EF4-FFF2-40B4-BE49-F238E27FC236}">
                <a16:creationId xmlns:a16="http://schemas.microsoft.com/office/drawing/2014/main" id="{84311B47-CECE-6DEA-1012-D7B0086D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8747"/>
            <a:ext cx="4380844" cy="331967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7;p29">
            <a:extLst>
              <a:ext uri="{FF2B5EF4-FFF2-40B4-BE49-F238E27FC236}">
                <a16:creationId xmlns:a16="http://schemas.microsoft.com/office/drawing/2014/main" id="{6B571BDE-5AF7-DA38-4F2B-C3ABC587B502}"/>
              </a:ext>
            </a:extLst>
          </p:cNvPr>
          <p:cNvSpPr/>
          <p:nvPr/>
        </p:nvSpPr>
        <p:spPr>
          <a:xfrm>
            <a:off x="0" y="748747"/>
            <a:ext cx="4379941" cy="3319669"/>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0"/>
          <p:cNvSpPr/>
          <p:nvPr/>
        </p:nvSpPr>
        <p:spPr>
          <a:xfrm>
            <a:off x="3818642" y="1813582"/>
            <a:ext cx="1813532" cy="1229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9;p29">
            <a:extLst>
              <a:ext uri="{FF2B5EF4-FFF2-40B4-BE49-F238E27FC236}">
                <a16:creationId xmlns:a16="http://schemas.microsoft.com/office/drawing/2014/main" id="{60DBFA97-709C-19C8-F712-9D4A572E8444}"/>
              </a:ext>
            </a:extLst>
          </p:cNvPr>
          <p:cNvSpPr txBox="1">
            <a:spLocks/>
          </p:cNvSpPr>
          <p:nvPr/>
        </p:nvSpPr>
        <p:spPr>
          <a:xfrm>
            <a:off x="5687698" y="1896682"/>
            <a:ext cx="2987828" cy="106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r>
              <a:rPr lang="en-US" dirty="0">
                <a:solidFill>
                  <a:schemeClr val="tx1"/>
                </a:solidFill>
              </a:rPr>
              <a:t>OUR PREDICTIF MODEL</a:t>
            </a:r>
          </a:p>
        </p:txBody>
      </p:sp>
      <p:sp>
        <p:nvSpPr>
          <p:cNvPr id="6" name="Google Shape;568;p50">
            <a:extLst>
              <a:ext uri="{FF2B5EF4-FFF2-40B4-BE49-F238E27FC236}">
                <a16:creationId xmlns:a16="http://schemas.microsoft.com/office/drawing/2014/main" id="{B14CFE33-9CF2-D7D0-ED40-78D6CE53AD7A}"/>
              </a:ext>
            </a:extLst>
          </p:cNvPr>
          <p:cNvSpPr/>
          <p:nvPr/>
        </p:nvSpPr>
        <p:spPr>
          <a:xfrm>
            <a:off x="8971722" y="1813582"/>
            <a:ext cx="172278" cy="1229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42;p40">
            <a:extLst>
              <a:ext uri="{FF2B5EF4-FFF2-40B4-BE49-F238E27FC236}">
                <a16:creationId xmlns:a16="http://schemas.microsoft.com/office/drawing/2014/main" id="{7206A967-1F7C-1E04-B226-786679D5EC88}"/>
              </a:ext>
            </a:extLst>
          </p:cNvPr>
          <p:cNvSpPr/>
          <p:nvPr/>
        </p:nvSpPr>
        <p:spPr>
          <a:xfrm>
            <a:off x="291548" y="156287"/>
            <a:ext cx="2630555" cy="325772"/>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523460" y="156287"/>
            <a:ext cx="3301952" cy="81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sz="1800" dirty="0">
                <a:solidFill>
                  <a:schemeClr val="lt1"/>
                </a:solidFill>
                <a:latin typeface="Catamaran Light"/>
                <a:ea typeface="Catamaran Light"/>
                <a:cs typeface="Catamaran Light"/>
                <a:sym typeface="Catamaran Light"/>
              </a:rPr>
              <a:t>OUR DATA</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129604" y="1516153"/>
            <a:ext cx="330433" cy="6006545"/>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91548" y="4354209"/>
            <a:ext cx="6165571"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RESULTS OF RUNNING THE SCRIPT IN TASK SCHEDULAR</a:t>
            </a:r>
          </a:p>
        </p:txBody>
      </p:sp>
      <p:pic>
        <p:nvPicPr>
          <p:cNvPr id="9" name="Image 8">
            <a:extLst>
              <a:ext uri="{FF2B5EF4-FFF2-40B4-BE49-F238E27FC236}">
                <a16:creationId xmlns:a16="http://schemas.microsoft.com/office/drawing/2014/main" id="{70F5B83B-E8AE-D1AC-100B-A9C934075F97}"/>
              </a:ext>
            </a:extLst>
          </p:cNvPr>
          <p:cNvPicPr>
            <a:picLocks noChangeAspect="1"/>
          </p:cNvPicPr>
          <p:nvPr/>
        </p:nvPicPr>
        <p:blipFill>
          <a:blip r:embed="rId3"/>
          <a:stretch>
            <a:fillRect/>
          </a:stretch>
        </p:blipFill>
        <p:spPr>
          <a:xfrm>
            <a:off x="1034431" y="675696"/>
            <a:ext cx="7075137" cy="3434707"/>
          </a:xfrm>
          <a:prstGeom prst="rect">
            <a:avLst/>
          </a:prstGeom>
          <a:ln>
            <a:solidFill>
              <a:schemeClr val="accent1"/>
            </a:solidFill>
          </a:ln>
        </p:spPr>
      </p:pic>
      <p:sp>
        <p:nvSpPr>
          <p:cNvPr id="10" name="Google Shape;350;p40">
            <a:extLst>
              <a:ext uri="{FF2B5EF4-FFF2-40B4-BE49-F238E27FC236}">
                <a16:creationId xmlns:a16="http://schemas.microsoft.com/office/drawing/2014/main" id="{55A986EA-966C-DA97-6580-34371A1D4B8A}"/>
              </a:ext>
            </a:extLst>
          </p:cNvPr>
          <p:cNvSpPr/>
          <p:nvPr/>
        </p:nvSpPr>
        <p:spPr>
          <a:xfrm>
            <a:off x="2537791" y="179603"/>
            <a:ext cx="655984" cy="282578"/>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613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42;p40">
            <a:extLst>
              <a:ext uri="{FF2B5EF4-FFF2-40B4-BE49-F238E27FC236}">
                <a16:creationId xmlns:a16="http://schemas.microsoft.com/office/drawing/2014/main" id="{7206A967-1F7C-1E04-B226-786679D5EC88}"/>
              </a:ext>
            </a:extLst>
          </p:cNvPr>
          <p:cNvSpPr/>
          <p:nvPr/>
        </p:nvSpPr>
        <p:spPr>
          <a:xfrm>
            <a:off x="291548" y="156287"/>
            <a:ext cx="2630555" cy="325772"/>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523460" y="156287"/>
            <a:ext cx="3301952" cy="81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sz="1800" dirty="0">
                <a:solidFill>
                  <a:schemeClr val="lt1"/>
                </a:solidFill>
                <a:latin typeface="Catamaran Light"/>
                <a:ea typeface="Catamaran Light"/>
                <a:cs typeface="Catamaran Light"/>
                <a:sym typeface="Catamaran Light"/>
              </a:rPr>
              <a:t>WEKA MODEL</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129604" y="1516153"/>
            <a:ext cx="330433" cy="6006545"/>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91548" y="4354209"/>
            <a:ext cx="6165571"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WE USED RANDOM FOREST MODEL IN WEKA.</a:t>
            </a:r>
          </a:p>
        </p:txBody>
      </p:sp>
      <p:sp>
        <p:nvSpPr>
          <p:cNvPr id="10" name="Google Shape;350;p40">
            <a:extLst>
              <a:ext uri="{FF2B5EF4-FFF2-40B4-BE49-F238E27FC236}">
                <a16:creationId xmlns:a16="http://schemas.microsoft.com/office/drawing/2014/main" id="{55A986EA-966C-DA97-6580-34371A1D4B8A}"/>
              </a:ext>
            </a:extLst>
          </p:cNvPr>
          <p:cNvSpPr/>
          <p:nvPr/>
        </p:nvSpPr>
        <p:spPr>
          <a:xfrm>
            <a:off x="2537791" y="179603"/>
            <a:ext cx="655984" cy="279255"/>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a:extLst>
              <a:ext uri="{FF2B5EF4-FFF2-40B4-BE49-F238E27FC236}">
                <a16:creationId xmlns:a16="http://schemas.microsoft.com/office/drawing/2014/main" id="{31536A61-681C-4D61-C4DB-6AA86B4BECE2}"/>
              </a:ext>
            </a:extLst>
          </p:cNvPr>
          <p:cNvPicPr>
            <a:picLocks noChangeAspect="1"/>
          </p:cNvPicPr>
          <p:nvPr/>
        </p:nvPicPr>
        <p:blipFill rotWithShape="1">
          <a:blip r:embed="rId3"/>
          <a:srcRect l="4259" t="11017" r="9370" b="17693"/>
          <a:stretch/>
        </p:blipFill>
        <p:spPr>
          <a:xfrm>
            <a:off x="808214" y="856735"/>
            <a:ext cx="7527572" cy="3261906"/>
          </a:xfrm>
          <a:prstGeom prst="rect">
            <a:avLst/>
          </a:prstGeom>
          <a:ln>
            <a:solidFill>
              <a:schemeClr val="accent1"/>
            </a:solidFill>
          </a:ln>
        </p:spPr>
      </p:pic>
    </p:spTree>
    <p:extLst>
      <p:ext uri="{BB962C8B-B14F-4D97-AF65-F5344CB8AC3E}">
        <p14:creationId xmlns:p14="http://schemas.microsoft.com/office/powerpoint/2010/main" val="707192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2054" name="Picture 6" descr="Israel-Palestine war: Key players, stakeholders in decades-old conflict -  India Today">
            <a:extLst>
              <a:ext uri="{FF2B5EF4-FFF2-40B4-BE49-F238E27FC236}">
                <a16:creationId xmlns:a16="http://schemas.microsoft.com/office/drawing/2014/main" id="{80902C72-5E9D-3387-2060-168808AF5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68" y="737826"/>
            <a:ext cx="4993533" cy="3569313"/>
          </a:xfrm>
          <a:prstGeom prst="rect">
            <a:avLst/>
          </a:prstGeom>
          <a:noFill/>
          <a:extLst>
            <a:ext uri="{909E8E84-426E-40DD-AFC4-6F175D3DCCD1}">
              <a14:hiddenFill xmlns:a14="http://schemas.microsoft.com/office/drawing/2010/main">
                <a:solidFill>
                  <a:srgbClr val="FFFFFF"/>
                </a:solidFill>
              </a14:hiddenFill>
            </a:ext>
          </a:extLst>
        </p:spPr>
      </p:pic>
      <p:sp>
        <p:nvSpPr>
          <p:cNvPr id="167" name="Google Shape;167;p29"/>
          <p:cNvSpPr/>
          <p:nvPr/>
        </p:nvSpPr>
        <p:spPr>
          <a:xfrm>
            <a:off x="3827868" y="1577400"/>
            <a:ext cx="312587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txBox="1">
            <a:spLocks noGrp="1"/>
          </p:cNvSpPr>
          <p:nvPr>
            <p:ph type="title"/>
          </p:nvPr>
        </p:nvSpPr>
        <p:spPr>
          <a:xfrm>
            <a:off x="464738" y="2123400"/>
            <a:ext cx="34980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 TO OUR PROJECT</a:t>
            </a:r>
            <a:endParaRPr dirty="0"/>
          </a:p>
        </p:txBody>
      </p:sp>
      <p:sp>
        <p:nvSpPr>
          <p:cNvPr id="171" name="Google Shape;171;p29"/>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p29">
            <a:extLst>
              <a:ext uri="{FF2B5EF4-FFF2-40B4-BE49-F238E27FC236}">
                <a16:creationId xmlns:a16="http://schemas.microsoft.com/office/drawing/2014/main" id="{14A51572-26F7-59BE-9293-5C68403C34F1}"/>
              </a:ext>
            </a:extLst>
          </p:cNvPr>
          <p:cNvSpPr/>
          <p:nvPr/>
        </p:nvSpPr>
        <p:spPr>
          <a:xfrm rot="5400000">
            <a:off x="4862577" y="25718"/>
            <a:ext cx="3569312" cy="4993531"/>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42;p40">
            <a:extLst>
              <a:ext uri="{FF2B5EF4-FFF2-40B4-BE49-F238E27FC236}">
                <a16:creationId xmlns:a16="http://schemas.microsoft.com/office/drawing/2014/main" id="{7206A967-1F7C-1E04-B226-786679D5EC88}"/>
              </a:ext>
            </a:extLst>
          </p:cNvPr>
          <p:cNvSpPr/>
          <p:nvPr/>
        </p:nvSpPr>
        <p:spPr>
          <a:xfrm>
            <a:off x="291548" y="156287"/>
            <a:ext cx="2630555" cy="325772"/>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523460" y="156287"/>
            <a:ext cx="3301952" cy="81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sz="1800" dirty="0">
                <a:solidFill>
                  <a:schemeClr val="lt1"/>
                </a:solidFill>
                <a:latin typeface="Catamaran Light"/>
                <a:ea typeface="Catamaran Light"/>
                <a:cs typeface="Catamaran Light"/>
                <a:sym typeface="Catamaran Light"/>
              </a:rPr>
              <a:t>WEKA MODEL</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129604" y="1516153"/>
            <a:ext cx="330433" cy="6006545"/>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91548" y="4354209"/>
            <a:ext cx="6165571"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OUR MODEL METRICS</a:t>
            </a:r>
          </a:p>
        </p:txBody>
      </p:sp>
      <p:sp>
        <p:nvSpPr>
          <p:cNvPr id="10" name="Google Shape;350;p40">
            <a:extLst>
              <a:ext uri="{FF2B5EF4-FFF2-40B4-BE49-F238E27FC236}">
                <a16:creationId xmlns:a16="http://schemas.microsoft.com/office/drawing/2014/main" id="{55A986EA-966C-DA97-6580-34371A1D4B8A}"/>
              </a:ext>
            </a:extLst>
          </p:cNvPr>
          <p:cNvSpPr/>
          <p:nvPr/>
        </p:nvSpPr>
        <p:spPr>
          <a:xfrm>
            <a:off x="2537791" y="179603"/>
            <a:ext cx="655984" cy="279255"/>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FB3CCE66-AC9D-AFFA-F403-E13DB8ACC277}"/>
              </a:ext>
            </a:extLst>
          </p:cNvPr>
          <p:cNvPicPr>
            <a:picLocks noChangeAspect="1"/>
          </p:cNvPicPr>
          <p:nvPr/>
        </p:nvPicPr>
        <p:blipFill>
          <a:blip r:embed="rId3"/>
          <a:stretch>
            <a:fillRect/>
          </a:stretch>
        </p:blipFill>
        <p:spPr>
          <a:xfrm>
            <a:off x="1091288" y="642551"/>
            <a:ext cx="6961423" cy="3593945"/>
          </a:xfrm>
          <a:prstGeom prst="rect">
            <a:avLst/>
          </a:prstGeom>
          <a:ln>
            <a:solidFill>
              <a:schemeClr val="accent1"/>
            </a:solidFill>
          </a:ln>
        </p:spPr>
      </p:pic>
    </p:spTree>
    <p:extLst>
      <p:ext uri="{BB962C8B-B14F-4D97-AF65-F5344CB8AC3E}">
        <p14:creationId xmlns:p14="http://schemas.microsoft.com/office/powerpoint/2010/main" val="2504784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42;p40">
            <a:extLst>
              <a:ext uri="{FF2B5EF4-FFF2-40B4-BE49-F238E27FC236}">
                <a16:creationId xmlns:a16="http://schemas.microsoft.com/office/drawing/2014/main" id="{7206A967-1F7C-1E04-B226-786679D5EC88}"/>
              </a:ext>
            </a:extLst>
          </p:cNvPr>
          <p:cNvSpPr/>
          <p:nvPr/>
        </p:nvSpPr>
        <p:spPr>
          <a:xfrm>
            <a:off x="291548" y="156287"/>
            <a:ext cx="2630555" cy="325772"/>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523460" y="156287"/>
            <a:ext cx="3301952" cy="81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sz="1800" dirty="0">
                <a:solidFill>
                  <a:schemeClr val="lt1"/>
                </a:solidFill>
                <a:latin typeface="Catamaran Light"/>
                <a:ea typeface="Catamaran Light"/>
                <a:cs typeface="Catamaran Light"/>
                <a:sym typeface="Catamaran Light"/>
              </a:rPr>
              <a:t>WEKA MODEL</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129604" y="1516153"/>
            <a:ext cx="330433" cy="6006545"/>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91548" y="4354209"/>
            <a:ext cx="6165571"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PDI TRANSFORMATION</a:t>
            </a:r>
          </a:p>
        </p:txBody>
      </p:sp>
      <p:sp>
        <p:nvSpPr>
          <p:cNvPr id="10" name="Google Shape;350;p40">
            <a:extLst>
              <a:ext uri="{FF2B5EF4-FFF2-40B4-BE49-F238E27FC236}">
                <a16:creationId xmlns:a16="http://schemas.microsoft.com/office/drawing/2014/main" id="{55A986EA-966C-DA97-6580-34371A1D4B8A}"/>
              </a:ext>
            </a:extLst>
          </p:cNvPr>
          <p:cNvSpPr/>
          <p:nvPr/>
        </p:nvSpPr>
        <p:spPr>
          <a:xfrm>
            <a:off x="2537791" y="179603"/>
            <a:ext cx="655984" cy="279255"/>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a:extLst>
              <a:ext uri="{FF2B5EF4-FFF2-40B4-BE49-F238E27FC236}">
                <a16:creationId xmlns:a16="http://schemas.microsoft.com/office/drawing/2014/main" id="{25339D61-EBF5-A38B-C185-7C527B0426AB}"/>
              </a:ext>
            </a:extLst>
          </p:cNvPr>
          <p:cNvPicPr>
            <a:picLocks noChangeAspect="1"/>
          </p:cNvPicPr>
          <p:nvPr/>
        </p:nvPicPr>
        <p:blipFill rotWithShape="1">
          <a:blip r:embed="rId3"/>
          <a:srcRect l="3538" t="14834" r="2740" b="6516"/>
          <a:stretch/>
        </p:blipFill>
        <p:spPr>
          <a:xfrm>
            <a:off x="576401" y="1055623"/>
            <a:ext cx="7991198" cy="2725022"/>
          </a:xfrm>
          <a:prstGeom prst="rect">
            <a:avLst/>
          </a:prstGeom>
          <a:ln>
            <a:solidFill>
              <a:schemeClr val="accent1"/>
            </a:solidFill>
          </a:ln>
        </p:spPr>
      </p:pic>
    </p:spTree>
    <p:extLst>
      <p:ext uri="{BB962C8B-B14F-4D97-AF65-F5344CB8AC3E}">
        <p14:creationId xmlns:p14="http://schemas.microsoft.com/office/powerpoint/2010/main" val="678450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42;p40">
            <a:extLst>
              <a:ext uri="{FF2B5EF4-FFF2-40B4-BE49-F238E27FC236}">
                <a16:creationId xmlns:a16="http://schemas.microsoft.com/office/drawing/2014/main" id="{7206A967-1F7C-1E04-B226-786679D5EC88}"/>
              </a:ext>
            </a:extLst>
          </p:cNvPr>
          <p:cNvSpPr/>
          <p:nvPr/>
        </p:nvSpPr>
        <p:spPr>
          <a:xfrm>
            <a:off x="291548" y="156287"/>
            <a:ext cx="2630555" cy="325772"/>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p40">
            <a:extLst>
              <a:ext uri="{FF2B5EF4-FFF2-40B4-BE49-F238E27FC236}">
                <a16:creationId xmlns:a16="http://schemas.microsoft.com/office/drawing/2014/main" id="{C01573A4-DF15-946F-3C9F-56F850DE2C15}"/>
              </a:ext>
            </a:extLst>
          </p:cNvPr>
          <p:cNvSpPr txBox="1">
            <a:spLocks/>
          </p:cNvSpPr>
          <p:nvPr/>
        </p:nvSpPr>
        <p:spPr>
          <a:xfrm>
            <a:off x="-523460" y="156287"/>
            <a:ext cx="3301952" cy="81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 sz="1800" dirty="0">
                <a:solidFill>
                  <a:schemeClr val="lt1"/>
                </a:solidFill>
                <a:latin typeface="Catamaran Light"/>
                <a:ea typeface="Catamaran Light"/>
                <a:cs typeface="Catamaran Light"/>
                <a:sym typeface="Catamaran Light"/>
              </a:rPr>
              <a:t>WEKA MODEL</a:t>
            </a:r>
          </a:p>
        </p:txBody>
      </p:sp>
      <p:sp>
        <p:nvSpPr>
          <p:cNvPr id="7" name="Google Shape;216;p33">
            <a:extLst>
              <a:ext uri="{FF2B5EF4-FFF2-40B4-BE49-F238E27FC236}">
                <a16:creationId xmlns:a16="http://schemas.microsoft.com/office/drawing/2014/main" id="{6CAA7379-84B4-7C9F-022F-2BECE8246E72}"/>
              </a:ext>
            </a:extLst>
          </p:cNvPr>
          <p:cNvSpPr/>
          <p:nvPr/>
        </p:nvSpPr>
        <p:spPr>
          <a:xfrm rot="-5400000">
            <a:off x="3129604" y="1516153"/>
            <a:ext cx="330433" cy="6006545"/>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51;p40">
            <a:extLst>
              <a:ext uri="{FF2B5EF4-FFF2-40B4-BE49-F238E27FC236}">
                <a16:creationId xmlns:a16="http://schemas.microsoft.com/office/drawing/2014/main" id="{2C676F15-8396-B305-75F5-A943F1526290}"/>
              </a:ext>
            </a:extLst>
          </p:cNvPr>
          <p:cNvSpPr txBox="1">
            <a:spLocks/>
          </p:cNvSpPr>
          <p:nvPr/>
        </p:nvSpPr>
        <p:spPr>
          <a:xfrm>
            <a:off x="291548" y="4354209"/>
            <a:ext cx="6165571" cy="212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PDI TRANSFORMATION FINAL RESULTS</a:t>
            </a:r>
          </a:p>
        </p:txBody>
      </p:sp>
      <p:sp>
        <p:nvSpPr>
          <p:cNvPr id="10" name="Google Shape;350;p40">
            <a:extLst>
              <a:ext uri="{FF2B5EF4-FFF2-40B4-BE49-F238E27FC236}">
                <a16:creationId xmlns:a16="http://schemas.microsoft.com/office/drawing/2014/main" id="{55A986EA-966C-DA97-6580-34371A1D4B8A}"/>
              </a:ext>
            </a:extLst>
          </p:cNvPr>
          <p:cNvSpPr/>
          <p:nvPr/>
        </p:nvSpPr>
        <p:spPr>
          <a:xfrm>
            <a:off x="2537791" y="179603"/>
            <a:ext cx="655984" cy="279255"/>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50C2B816-6397-D9D3-DE3B-BE102A35D1BB}"/>
              </a:ext>
            </a:extLst>
          </p:cNvPr>
          <p:cNvPicPr>
            <a:picLocks noChangeAspect="1"/>
          </p:cNvPicPr>
          <p:nvPr/>
        </p:nvPicPr>
        <p:blipFill>
          <a:blip r:embed="rId3"/>
          <a:stretch>
            <a:fillRect/>
          </a:stretch>
        </p:blipFill>
        <p:spPr>
          <a:xfrm>
            <a:off x="602082" y="703316"/>
            <a:ext cx="7392041" cy="3406435"/>
          </a:xfrm>
          <a:prstGeom prst="rect">
            <a:avLst/>
          </a:prstGeom>
          <a:ln>
            <a:solidFill>
              <a:schemeClr val="accent1"/>
            </a:solidFill>
          </a:ln>
        </p:spPr>
      </p:pic>
    </p:spTree>
    <p:extLst>
      <p:ext uri="{BB962C8B-B14F-4D97-AF65-F5344CB8AC3E}">
        <p14:creationId xmlns:p14="http://schemas.microsoft.com/office/powerpoint/2010/main" val="3668556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txBox="1">
            <a:spLocks noGrp="1"/>
          </p:cNvSpPr>
          <p:nvPr>
            <p:ph type="ctrTitle" idx="6"/>
          </p:nvPr>
        </p:nvSpPr>
        <p:spPr>
          <a:xfrm rot="5400000">
            <a:off x="6382978" y="2193936"/>
            <a:ext cx="3555706"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TOOLS WE USED:</a:t>
            </a:r>
            <a:endParaRPr dirty="0"/>
          </a:p>
        </p:txBody>
      </p:sp>
      <p:sp>
        <p:nvSpPr>
          <p:cNvPr id="258" name="Google Shape;258;p38"/>
          <p:cNvSpPr txBox="1">
            <a:spLocks noGrp="1"/>
          </p:cNvSpPr>
          <p:nvPr>
            <p:ph type="subTitle" idx="1"/>
          </p:nvPr>
        </p:nvSpPr>
        <p:spPr>
          <a:xfrm>
            <a:off x="929434" y="1436645"/>
            <a:ext cx="1707407" cy="63121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Organized and presented the raw data for better understanding and visualization.</a:t>
            </a:r>
          </a:p>
        </p:txBody>
      </p:sp>
      <p:sp>
        <p:nvSpPr>
          <p:cNvPr id="259" name="Google Shape;259;p38"/>
          <p:cNvSpPr txBox="1">
            <a:spLocks noGrp="1"/>
          </p:cNvSpPr>
          <p:nvPr>
            <p:ph type="subTitle" idx="3"/>
          </p:nvPr>
        </p:nvSpPr>
        <p:spPr>
          <a:xfrm>
            <a:off x="3076211" y="1436905"/>
            <a:ext cx="1768898" cy="71217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Transformed and cleaned the raw data using Pentaho PDI to make it suitable for analysis.</a:t>
            </a:r>
          </a:p>
        </p:txBody>
      </p:sp>
      <p:sp>
        <p:nvSpPr>
          <p:cNvPr id="260" name="Google Shape;260;p38"/>
          <p:cNvSpPr txBox="1">
            <a:spLocks noGrp="1"/>
          </p:cNvSpPr>
          <p:nvPr>
            <p:ph type="subTitle" idx="5"/>
          </p:nvPr>
        </p:nvSpPr>
        <p:spPr>
          <a:xfrm>
            <a:off x="5281393" y="1453309"/>
            <a:ext cx="1809029" cy="70864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Visualized the transformed data using Power BI to create interactive and insightful reports and dashboards.</a:t>
            </a:r>
          </a:p>
        </p:txBody>
      </p:sp>
      <p:grpSp>
        <p:nvGrpSpPr>
          <p:cNvPr id="270" name="Google Shape;270;p38"/>
          <p:cNvGrpSpPr/>
          <p:nvPr/>
        </p:nvGrpSpPr>
        <p:grpSpPr>
          <a:xfrm>
            <a:off x="1069860" y="487801"/>
            <a:ext cx="382519" cy="350682"/>
            <a:chOff x="2903337" y="4279032"/>
            <a:chExt cx="382519" cy="350682"/>
          </a:xfrm>
        </p:grpSpPr>
        <p:sp>
          <p:nvSpPr>
            <p:cNvPr id="271" name="Google Shape;271;p38"/>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8"/>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8"/>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38"/>
          <p:cNvSpPr/>
          <p:nvPr/>
        </p:nvSpPr>
        <p:spPr>
          <a:xfrm>
            <a:off x="3679169" y="483926"/>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8"/>
          <p:cNvGrpSpPr/>
          <p:nvPr/>
        </p:nvGrpSpPr>
        <p:grpSpPr>
          <a:xfrm>
            <a:off x="6283327" y="524911"/>
            <a:ext cx="383632" cy="276449"/>
            <a:chOff x="3933342" y="4315767"/>
            <a:chExt cx="383632" cy="276449"/>
          </a:xfrm>
        </p:grpSpPr>
        <p:sp>
          <p:nvSpPr>
            <p:cNvPr id="288" name="Google Shape;288;p38"/>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38"/>
          <p:cNvSpPr txBox="1">
            <a:spLocks noGrp="1"/>
          </p:cNvSpPr>
          <p:nvPr>
            <p:ph type="subTitle" idx="8"/>
          </p:nvPr>
        </p:nvSpPr>
        <p:spPr>
          <a:xfrm>
            <a:off x="929435" y="3690711"/>
            <a:ext cx="1868066" cy="631211"/>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200"/>
              </a:spcAft>
              <a:buNone/>
            </a:pPr>
            <a:r>
              <a:rPr lang="en-US" sz="1000" dirty="0">
                <a:latin typeface="Catamaran Light" panose="020B0604020202020204" charset="0"/>
                <a:cs typeface="Catamaran Light" panose="020B0604020202020204" charset="0"/>
              </a:rPr>
              <a:t>Created a Python script to automate the process of updating data</a:t>
            </a:r>
            <a:r>
              <a:rPr lang="en-US" dirty="0">
                <a:latin typeface="Catamaran Light" panose="020B0604020202020204" charset="0"/>
                <a:cs typeface="Catamaran Light" panose="020B0604020202020204" charset="0"/>
              </a:rPr>
              <a:t>, using Selenium and beautiful soup libraries.</a:t>
            </a:r>
            <a:endParaRPr lang="en-US" sz="1000" dirty="0">
              <a:latin typeface="Catamaran Light" panose="020B0604020202020204" charset="0"/>
              <a:cs typeface="Catamaran Light" panose="020B0604020202020204" charset="0"/>
            </a:endParaRPr>
          </a:p>
        </p:txBody>
      </p:sp>
      <p:sp>
        <p:nvSpPr>
          <p:cNvPr id="318" name="Google Shape;318;p38"/>
          <p:cNvSpPr txBox="1">
            <a:spLocks noGrp="1"/>
          </p:cNvSpPr>
          <p:nvPr>
            <p:ph type="subTitle" idx="13"/>
          </p:nvPr>
        </p:nvSpPr>
        <p:spPr>
          <a:xfrm>
            <a:off x="5330291" y="3637696"/>
            <a:ext cx="1868067" cy="70864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Automated the execution of the Python script and PDI job at specified intervals, ensuring timely updates to the data..</a:t>
            </a:r>
          </a:p>
          <a:p>
            <a:pPr marL="0" lvl="0" indent="0" algn="ctr" rtl="0">
              <a:spcBef>
                <a:spcPts val="0"/>
              </a:spcBef>
              <a:spcAft>
                <a:spcPts val="0"/>
              </a:spcAft>
              <a:buNone/>
            </a:pPr>
            <a:endParaRPr lang="fr-MA" dirty="0"/>
          </a:p>
        </p:txBody>
      </p:sp>
      <p:pic>
        <p:nvPicPr>
          <p:cNvPr id="1028" name="Picture 4" descr="Microsoft Power BI — Wikipédia">
            <a:extLst>
              <a:ext uri="{FF2B5EF4-FFF2-40B4-BE49-F238E27FC236}">
                <a16:creationId xmlns:a16="http://schemas.microsoft.com/office/drawing/2014/main" id="{A71CD5BA-3AB5-72E3-C5F9-745659ECB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052" y="609067"/>
            <a:ext cx="566185" cy="5661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utorial para instalar o Pentaho Data Integration (CE) no Windows – Agail  Sanchez">
            <a:extLst>
              <a:ext uri="{FF2B5EF4-FFF2-40B4-BE49-F238E27FC236}">
                <a16:creationId xmlns:a16="http://schemas.microsoft.com/office/drawing/2014/main" id="{43D34BE7-3924-1699-3C5D-7238E55C34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19" t="9784" r="10927" b="11426"/>
          <a:stretch/>
        </p:blipFill>
        <p:spPr bwMode="auto">
          <a:xfrm>
            <a:off x="3603274" y="612916"/>
            <a:ext cx="533492" cy="5448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go des applications mobiles microsoft excel 17396828 PNG">
            <a:extLst>
              <a:ext uri="{FF2B5EF4-FFF2-40B4-BE49-F238E27FC236}">
                <a16:creationId xmlns:a16="http://schemas.microsoft.com/office/drawing/2014/main" id="{A131EFDB-9323-4FB5-D1F4-65205665BA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475" t="19371" r="18630" b="18883"/>
          <a:stretch/>
        </p:blipFill>
        <p:spPr bwMode="auto">
          <a:xfrm>
            <a:off x="1357687" y="612967"/>
            <a:ext cx="623032" cy="5583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307AC89-E51C-BE2D-5101-889B4A9CE1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8565" y="2697286"/>
            <a:ext cx="621923" cy="681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rocess the content of the Windows scheduler - AMIS Technology Blog |  Oracle - Microsoft Azure">
            <a:extLst>
              <a:ext uri="{FF2B5EF4-FFF2-40B4-BE49-F238E27FC236}">
                <a16:creationId xmlns:a16="http://schemas.microsoft.com/office/drawing/2014/main" id="{95A8B3D2-5E1F-2D17-14A2-4C81C1C8FB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718" y="2665796"/>
            <a:ext cx="621923" cy="6797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eka (informatique) — Wikipédia">
            <a:extLst>
              <a:ext uri="{FF2B5EF4-FFF2-40B4-BE49-F238E27FC236}">
                <a16:creationId xmlns:a16="http://schemas.microsoft.com/office/drawing/2014/main" id="{349BDD78-34C2-4D52-E443-933BA04104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137" y="2666559"/>
            <a:ext cx="1355863" cy="71217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16;p38">
            <a:extLst>
              <a:ext uri="{FF2B5EF4-FFF2-40B4-BE49-F238E27FC236}">
                <a16:creationId xmlns:a16="http://schemas.microsoft.com/office/drawing/2014/main" id="{1DC50171-64E7-0979-9AE4-84D7ED089810}"/>
              </a:ext>
            </a:extLst>
          </p:cNvPr>
          <p:cNvSpPr txBox="1">
            <a:spLocks/>
          </p:cNvSpPr>
          <p:nvPr/>
        </p:nvSpPr>
        <p:spPr>
          <a:xfrm>
            <a:off x="3048894" y="3690711"/>
            <a:ext cx="1868067" cy="631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0" indent="0" algn="just">
              <a:spcAft>
                <a:spcPts val="1200"/>
              </a:spcAft>
            </a:pPr>
            <a:r>
              <a:rPr lang="en-US" dirty="0">
                <a:latin typeface="Catamaran Light" panose="020B0604020202020204" charset="0"/>
                <a:cs typeface="Catamaran Light" panose="020B0604020202020204" charset="0"/>
              </a:rPr>
              <a:t>Applying the </a:t>
            </a:r>
            <a:r>
              <a:rPr lang="en-US" dirty="0" err="1">
                <a:latin typeface="Catamaran Light" panose="020B0604020202020204" charset="0"/>
                <a:cs typeface="Catamaran Light" panose="020B0604020202020204" charset="0"/>
              </a:rPr>
              <a:t>RandomForest</a:t>
            </a:r>
            <a:r>
              <a:rPr lang="en-US" dirty="0">
                <a:latin typeface="Catamaran Light" panose="020B0604020202020204" charset="0"/>
                <a:cs typeface="Catamaran Light" panose="020B0604020202020204" charset="0"/>
              </a:rPr>
              <a:t> algorithm to build a predictive model</a:t>
            </a:r>
          </a:p>
        </p:txBody>
      </p:sp>
      <p:sp>
        <p:nvSpPr>
          <p:cNvPr id="4" name="Google Shape;216;p33">
            <a:extLst>
              <a:ext uri="{FF2B5EF4-FFF2-40B4-BE49-F238E27FC236}">
                <a16:creationId xmlns:a16="http://schemas.microsoft.com/office/drawing/2014/main" id="{DC42573A-FDB1-4CB5-A784-64DB70B5A07C}"/>
              </a:ext>
            </a:extLst>
          </p:cNvPr>
          <p:cNvSpPr/>
          <p:nvPr/>
        </p:nvSpPr>
        <p:spPr>
          <a:xfrm rot="-5400000">
            <a:off x="1657294" y="864491"/>
            <a:ext cx="203161" cy="1003682"/>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351;p40">
            <a:extLst>
              <a:ext uri="{FF2B5EF4-FFF2-40B4-BE49-F238E27FC236}">
                <a16:creationId xmlns:a16="http://schemas.microsoft.com/office/drawing/2014/main" id="{A44BEC71-8425-E532-EFB3-942409A4C815}"/>
              </a:ext>
            </a:extLst>
          </p:cNvPr>
          <p:cNvSpPr txBox="1">
            <a:spLocks/>
          </p:cNvSpPr>
          <p:nvPr/>
        </p:nvSpPr>
        <p:spPr>
          <a:xfrm>
            <a:off x="1257033" y="1219413"/>
            <a:ext cx="1868067" cy="130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EXCEL</a:t>
            </a:r>
          </a:p>
        </p:txBody>
      </p:sp>
      <p:sp>
        <p:nvSpPr>
          <p:cNvPr id="11" name="Google Shape;216;p33">
            <a:extLst>
              <a:ext uri="{FF2B5EF4-FFF2-40B4-BE49-F238E27FC236}">
                <a16:creationId xmlns:a16="http://schemas.microsoft.com/office/drawing/2014/main" id="{BDF83361-59F3-027F-BF4A-139AC212866E}"/>
              </a:ext>
            </a:extLst>
          </p:cNvPr>
          <p:cNvSpPr/>
          <p:nvPr/>
        </p:nvSpPr>
        <p:spPr>
          <a:xfrm rot="-5400000">
            <a:off x="3813587" y="866396"/>
            <a:ext cx="203161" cy="1003682"/>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51;p40">
            <a:extLst>
              <a:ext uri="{FF2B5EF4-FFF2-40B4-BE49-F238E27FC236}">
                <a16:creationId xmlns:a16="http://schemas.microsoft.com/office/drawing/2014/main" id="{15B44DAE-7DDF-6BC5-1A92-0E0A513040F0}"/>
              </a:ext>
            </a:extLst>
          </p:cNvPr>
          <p:cNvSpPr txBox="1">
            <a:spLocks/>
          </p:cNvSpPr>
          <p:nvPr/>
        </p:nvSpPr>
        <p:spPr>
          <a:xfrm>
            <a:off x="3413326" y="1221318"/>
            <a:ext cx="1868067" cy="130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PENTAHO</a:t>
            </a:r>
          </a:p>
        </p:txBody>
      </p:sp>
      <p:sp>
        <p:nvSpPr>
          <p:cNvPr id="15" name="Google Shape;216;p33">
            <a:extLst>
              <a:ext uri="{FF2B5EF4-FFF2-40B4-BE49-F238E27FC236}">
                <a16:creationId xmlns:a16="http://schemas.microsoft.com/office/drawing/2014/main" id="{A125F564-9F4D-A3C9-DD46-7F883B3593BF}"/>
              </a:ext>
            </a:extLst>
          </p:cNvPr>
          <p:cNvSpPr/>
          <p:nvPr/>
        </p:nvSpPr>
        <p:spPr>
          <a:xfrm rot="-5400000">
            <a:off x="6047631" y="867890"/>
            <a:ext cx="203161" cy="1003682"/>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51;p40">
            <a:extLst>
              <a:ext uri="{FF2B5EF4-FFF2-40B4-BE49-F238E27FC236}">
                <a16:creationId xmlns:a16="http://schemas.microsoft.com/office/drawing/2014/main" id="{6478CB62-0828-C115-830A-B08F0C93FF40}"/>
              </a:ext>
            </a:extLst>
          </p:cNvPr>
          <p:cNvSpPr txBox="1">
            <a:spLocks/>
          </p:cNvSpPr>
          <p:nvPr/>
        </p:nvSpPr>
        <p:spPr>
          <a:xfrm>
            <a:off x="5647370" y="1222812"/>
            <a:ext cx="1868067" cy="130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POWER BI</a:t>
            </a:r>
          </a:p>
        </p:txBody>
      </p:sp>
      <p:sp>
        <p:nvSpPr>
          <p:cNvPr id="17" name="Google Shape;216;p33">
            <a:extLst>
              <a:ext uri="{FF2B5EF4-FFF2-40B4-BE49-F238E27FC236}">
                <a16:creationId xmlns:a16="http://schemas.microsoft.com/office/drawing/2014/main" id="{506D360D-AB33-A629-B52E-19933B622016}"/>
              </a:ext>
            </a:extLst>
          </p:cNvPr>
          <p:cNvSpPr/>
          <p:nvPr/>
        </p:nvSpPr>
        <p:spPr>
          <a:xfrm rot="-5400000">
            <a:off x="1654812" y="2979656"/>
            <a:ext cx="203161" cy="1003682"/>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51;p40">
            <a:extLst>
              <a:ext uri="{FF2B5EF4-FFF2-40B4-BE49-F238E27FC236}">
                <a16:creationId xmlns:a16="http://schemas.microsoft.com/office/drawing/2014/main" id="{91FA16E8-D1A2-9A5B-2451-DD670B02CD9F}"/>
              </a:ext>
            </a:extLst>
          </p:cNvPr>
          <p:cNvSpPr txBox="1">
            <a:spLocks/>
          </p:cNvSpPr>
          <p:nvPr/>
        </p:nvSpPr>
        <p:spPr>
          <a:xfrm>
            <a:off x="1254551" y="3334578"/>
            <a:ext cx="1868067" cy="130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PYTHON</a:t>
            </a:r>
          </a:p>
        </p:txBody>
      </p:sp>
      <p:sp>
        <p:nvSpPr>
          <p:cNvPr id="21" name="Google Shape;216;p33">
            <a:extLst>
              <a:ext uri="{FF2B5EF4-FFF2-40B4-BE49-F238E27FC236}">
                <a16:creationId xmlns:a16="http://schemas.microsoft.com/office/drawing/2014/main" id="{7B08C27C-7D9F-69B3-32EA-10F79E28C7DA}"/>
              </a:ext>
            </a:extLst>
          </p:cNvPr>
          <p:cNvSpPr/>
          <p:nvPr/>
        </p:nvSpPr>
        <p:spPr>
          <a:xfrm rot="-5400000">
            <a:off x="3718053" y="2979656"/>
            <a:ext cx="203161" cy="1003682"/>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51;p40">
            <a:extLst>
              <a:ext uri="{FF2B5EF4-FFF2-40B4-BE49-F238E27FC236}">
                <a16:creationId xmlns:a16="http://schemas.microsoft.com/office/drawing/2014/main" id="{B6FDE37D-5EC7-BA20-62AA-4B66B4E862B1}"/>
              </a:ext>
            </a:extLst>
          </p:cNvPr>
          <p:cNvSpPr txBox="1">
            <a:spLocks/>
          </p:cNvSpPr>
          <p:nvPr/>
        </p:nvSpPr>
        <p:spPr>
          <a:xfrm>
            <a:off x="3317792" y="3334578"/>
            <a:ext cx="1868067" cy="130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WEKA</a:t>
            </a:r>
          </a:p>
        </p:txBody>
      </p:sp>
      <p:sp>
        <p:nvSpPr>
          <p:cNvPr id="25" name="Google Shape;216;p33">
            <a:extLst>
              <a:ext uri="{FF2B5EF4-FFF2-40B4-BE49-F238E27FC236}">
                <a16:creationId xmlns:a16="http://schemas.microsoft.com/office/drawing/2014/main" id="{B041C017-AEA5-BD33-5DEF-B3DBCA852AD3}"/>
              </a:ext>
            </a:extLst>
          </p:cNvPr>
          <p:cNvSpPr/>
          <p:nvPr/>
        </p:nvSpPr>
        <p:spPr>
          <a:xfrm rot="-5400000">
            <a:off x="6267124" y="2799984"/>
            <a:ext cx="210489" cy="1355698"/>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51;p40">
            <a:extLst>
              <a:ext uri="{FF2B5EF4-FFF2-40B4-BE49-F238E27FC236}">
                <a16:creationId xmlns:a16="http://schemas.microsoft.com/office/drawing/2014/main" id="{20064293-28DF-1850-2DA5-75B086E0485F}"/>
              </a:ext>
            </a:extLst>
          </p:cNvPr>
          <p:cNvSpPr txBox="1">
            <a:spLocks/>
          </p:cNvSpPr>
          <p:nvPr/>
        </p:nvSpPr>
        <p:spPr>
          <a:xfrm>
            <a:off x="5635684" y="3328293"/>
            <a:ext cx="1868067" cy="130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1100" dirty="0">
                <a:solidFill>
                  <a:schemeClr val="bg1"/>
                </a:solidFill>
              </a:rPr>
              <a:t>TASK SCHEDULER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4100" name="Picture 4" descr="How Israeli Domestic Politics Make the Israel-Palestine Peace Process  Destined to Fail | Political Science | University of Colorado Boulder">
            <a:extLst>
              <a:ext uri="{FF2B5EF4-FFF2-40B4-BE49-F238E27FC236}">
                <a16:creationId xmlns:a16="http://schemas.microsoft.com/office/drawing/2014/main" id="{B3564A60-6E6E-854C-D53A-EF7F75DB26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9172796" cy="5143499"/>
          </a:xfrm>
          <a:prstGeom prst="rect">
            <a:avLst/>
          </a:prstGeom>
          <a:noFill/>
          <a:extLst>
            <a:ext uri="{909E8E84-426E-40DD-AFC4-6F175D3DCCD1}">
              <a14:hiddenFill xmlns:a14="http://schemas.microsoft.com/office/drawing/2010/main">
                <a:solidFill>
                  <a:srgbClr val="FFFFFF"/>
                </a:solidFill>
              </a14:hiddenFill>
            </a:ext>
          </a:extLst>
        </p:spPr>
      </p:pic>
      <p:sp>
        <p:nvSpPr>
          <p:cNvPr id="216" name="Google Shape;216;p33"/>
          <p:cNvSpPr/>
          <p:nvPr/>
        </p:nvSpPr>
        <p:spPr>
          <a:xfrm rot="-5400000">
            <a:off x="4203879" y="-81411"/>
            <a:ext cx="739833" cy="79851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9;p29">
            <a:extLst>
              <a:ext uri="{FF2B5EF4-FFF2-40B4-BE49-F238E27FC236}">
                <a16:creationId xmlns:a16="http://schemas.microsoft.com/office/drawing/2014/main" id="{13CACF1B-2AFC-652D-EF57-E5005EE9A045}"/>
              </a:ext>
            </a:extLst>
          </p:cNvPr>
          <p:cNvSpPr txBox="1">
            <a:spLocks/>
          </p:cNvSpPr>
          <p:nvPr/>
        </p:nvSpPr>
        <p:spPr>
          <a:xfrm>
            <a:off x="1007208" y="3378350"/>
            <a:ext cx="3696527" cy="106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pPr algn="l"/>
            <a:r>
              <a:rPr lang="en-US" dirty="0">
                <a:solidFill>
                  <a:schemeClr val="bg1"/>
                </a:solidFill>
              </a:rPr>
              <a:t>DEMENSTRATION</a:t>
            </a:r>
          </a:p>
        </p:txBody>
      </p:sp>
    </p:spTree>
    <p:extLst>
      <p:ext uri="{BB962C8B-B14F-4D97-AF65-F5344CB8AC3E}">
        <p14:creationId xmlns:p14="http://schemas.microsoft.com/office/powerpoint/2010/main" val="3682826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16" name="Picture 8" descr="How the World Could Help End the Israeli-Palestinian Conflict—and Prevent  Future Clashes | The Washington Institute">
            <a:extLst>
              <a:ext uri="{FF2B5EF4-FFF2-40B4-BE49-F238E27FC236}">
                <a16:creationId xmlns:a16="http://schemas.microsoft.com/office/drawing/2014/main" id="{B6FABB3A-4E9F-D85E-F918-7345EBF20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605" y="708206"/>
            <a:ext cx="5290395" cy="372708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7;p51">
            <a:extLst>
              <a:ext uri="{FF2B5EF4-FFF2-40B4-BE49-F238E27FC236}">
                <a16:creationId xmlns:a16="http://schemas.microsoft.com/office/drawing/2014/main" id="{0059A4A0-73C7-D5EC-5FCD-4FCFBF6AC1BD}"/>
              </a:ext>
            </a:extLst>
          </p:cNvPr>
          <p:cNvSpPr/>
          <p:nvPr/>
        </p:nvSpPr>
        <p:spPr>
          <a:xfrm rot="5400000">
            <a:off x="1579618" y="67854"/>
            <a:ext cx="2269372" cy="502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579;p51">
            <a:extLst>
              <a:ext uri="{FF2B5EF4-FFF2-40B4-BE49-F238E27FC236}">
                <a16:creationId xmlns:a16="http://schemas.microsoft.com/office/drawing/2014/main" id="{737E31E4-5A1E-147F-6962-55D4AE398619}"/>
              </a:ext>
            </a:extLst>
          </p:cNvPr>
          <p:cNvSpPr txBox="1">
            <a:spLocks noGrp="1"/>
          </p:cNvSpPr>
          <p:nvPr>
            <p:ph type="ctrTitle"/>
          </p:nvPr>
        </p:nvSpPr>
        <p:spPr>
          <a:xfrm>
            <a:off x="623382" y="1274275"/>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solidFill>
                  <a:schemeClr val="lt1"/>
                </a:solidFill>
              </a:rPr>
              <a:t>THANK YOU FOR YOUR ATTENTION!</a:t>
            </a:r>
            <a:endParaRPr sz="3000" dirty="0">
              <a:solidFill>
                <a:schemeClr val="lt1"/>
              </a:solidFill>
            </a:endParaRPr>
          </a:p>
        </p:txBody>
      </p:sp>
    </p:spTree>
    <p:extLst>
      <p:ext uri="{BB962C8B-B14F-4D97-AF65-F5344CB8AC3E}">
        <p14:creationId xmlns:p14="http://schemas.microsoft.com/office/powerpoint/2010/main" val="2021765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rot="5400000">
            <a:off x="6202049" y="2129658"/>
            <a:ext cx="3880076"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UNVEILING QUESTIONS: OUR APPROACH</a:t>
            </a:r>
          </a:p>
        </p:txBody>
      </p:sp>
      <p:sp>
        <p:nvSpPr>
          <p:cNvPr id="177" name="Google Shape;177;p30"/>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3601180" y="-276"/>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subTitle" idx="1"/>
          </p:nvPr>
        </p:nvSpPr>
        <p:spPr>
          <a:xfrm>
            <a:off x="189532" y="991786"/>
            <a:ext cx="2522137" cy="1032506"/>
          </a:xfrm>
          <a:prstGeom prst="rect">
            <a:avLst/>
          </a:prstGeom>
        </p:spPr>
        <p:txBody>
          <a:bodyPr spcFirstLastPara="1" wrap="square" lIns="91425" tIns="91425" rIns="91425" bIns="91425" anchor="t" anchorCtr="0">
            <a:noAutofit/>
          </a:bodyPr>
          <a:lstStyle/>
          <a:p>
            <a:pPr marL="0" indent="0" algn="just"/>
            <a:r>
              <a:rPr lang="en-US" dirty="0"/>
              <a:t>How has the Palestine-Israeli conflict's death toll changed over time? Additionally, what trends exist in Palestinian detainee numbers, and are there distinct periods of notable change?</a:t>
            </a:r>
            <a:endParaRPr dirty="0"/>
          </a:p>
        </p:txBody>
      </p:sp>
      <p:sp>
        <p:nvSpPr>
          <p:cNvPr id="182" name="Google Shape;182;p30"/>
          <p:cNvSpPr txBox="1">
            <a:spLocks noGrp="1"/>
          </p:cNvSpPr>
          <p:nvPr>
            <p:ph type="subTitle" idx="3"/>
          </p:nvPr>
        </p:nvSpPr>
        <p:spPr>
          <a:xfrm>
            <a:off x="3797032" y="989741"/>
            <a:ext cx="2586000" cy="745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1"/>
                </a:solidFill>
              </a:rPr>
              <a:t>How has the Palestinian refugee population evolved over time, examining the factors influencing fluctuations, and what shifts have occurred in the primary countries of asylum for Palestinian refugees?</a:t>
            </a:r>
          </a:p>
        </p:txBody>
      </p:sp>
      <p:sp>
        <p:nvSpPr>
          <p:cNvPr id="183" name="Google Shape;183;p30"/>
          <p:cNvSpPr txBox="1">
            <a:spLocks noGrp="1"/>
          </p:cNvSpPr>
          <p:nvPr>
            <p:ph type="subTitle" idx="5"/>
          </p:nvPr>
        </p:nvSpPr>
        <p:spPr>
          <a:xfrm>
            <a:off x="189519" y="3414750"/>
            <a:ext cx="2648261" cy="946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lt1"/>
                </a:solidFill>
              </a:rPr>
              <a:t>What is the historical development of Israeli colonies, and how does the population of Israeli settlements evolved over time?</a:t>
            </a:r>
          </a:p>
        </p:txBody>
      </p:sp>
      <p:sp>
        <p:nvSpPr>
          <p:cNvPr id="184" name="Google Shape;184;p30"/>
          <p:cNvSpPr txBox="1">
            <a:spLocks noGrp="1"/>
          </p:cNvSpPr>
          <p:nvPr>
            <p:ph type="ctrTitle" idx="2"/>
          </p:nvPr>
        </p:nvSpPr>
        <p:spPr>
          <a:xfrm>
            <a:off x="3744183" y="347086"/>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PALESTINIEN REFUGEES:</a:t>
            </a:r>
            <a:endParaRPr dirty="0">
              <a:solidFill>
                <a:schemeClr val="lt1"/>
              </a:solidFill>
            </a:endParaRPr>
          </a:p>
        </p:txBody>
      </p:sp>
      <p:sp>
        <p:nvSpPr>
          <p:cNvPr id="185" name="Google Shape;185;p30"/>
          <p:cNvSpPr txBox="1">
            <a:spLocks noGrp="1"/>
          </p:cNvSpPr>
          <p:nvPr>
            <p:ph type="ctrTitle" idx="4"/>
          </p:nvPr>
        </p:nvSpPr>
        <p:spPr>
          <a:xfrm>
            <a:off x="189532" y="2856341"/>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ISREAILI </a:t>
            </a:r>
            <a:br>
              <a:rPr lang="en" dirty="0">
                <a:solidFill>
                  <a:schemeClr val="lt1"/>
                </a:solidFill>
              </a:rPr>
            </a:br>
            <a:r>
              <a:rPr lang="en" dirty="0">
                <a:solidFill>
                  <a:schemeClr val="lt1"/>
                </a:solidFill>
              </a:rPr>
              <a:t>COLONIES:</a:t>
            </a:r>
            <a:endParaRPr dirty="0">
              <a:solidFill>
                <a:schemeClr val="lt1"/>
              </a:solidFill>
            </a:endParaRPr>
          </a:p>
        </p:txBody>
      </p:sp>
      <p:sp>
        <p:nvSpPr>
          <p:cNvPr id="186" name="Google Shape;186;p30"/>
          <p:cNvSpPr txBox="1">
            <a:spLocks noGrp="1"/>
          </p:cNvSpPr>
          <p:nvPr>
            <p:ph type="ctrTitle"/>
          </p:nvPr>
        </p:nvSpPr>
        <p:spPr>
          <a:xfrm>
            <a:off x="189532" y="44529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FATALITIES &amp; </a:t>
            </a:r>
            <a:r>
              <a:rPr lang="en" dirty="0"/>
              <a:t>PRISONNERS:</a:t>
            </a:r>
            <a:endParaRPr dirty="0">
              <a:solidFill>
                <a:schemeClr val="dk1"/>
              </a:solidFill>
            </a:endParaRPr>
          </a:p>
        </p:txBody>
      </p:sp>
      <p:sp>
        <p:nvSpPr>
          <p:cNvPr id="187" name="Google Shape;187;p30"/>
          <p:cNvSpPr txBox="1">
            <a:spLocks noGrp="1"/>
          </p:cNvSpPr>
          <p:nvPr>
            <p:ph type="ctrTitle" idx="7"/>
          </p:nvPr>
        </p:nvSpPr>
        <p:spPr>
          <a:xfrm>
            <a:off x="3744183" y="2856341"/>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DEMOGRAPHY&amp; IMMIGRATION:</a:t>
            </a:r>
            <a:endParaRPr dirty="0"/>
          </a:p>
        </p:txBody>
      </p:sp>
      <p:sp>
        <p:nvSpPr>
          <p:cNvPr id="188" name="Google Shape;188;p30"/>
          <p:cNvSpPr txBox="1">
            <a:spLocks noGrp="1"/>
          </p:cNvSpPr>
          <p:nvPr>
            <p:ph type="subTitle" idx="8"/>
          </p:nvPr>
        </p:nvSpPr>
        <p:spPr>
          <a:xfrm>
            <a:off x="3744183" y="3408259"/>
            <a:ext cx="2864516" cy="745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How has the demographic makeup of the Israeli population evolved over time? and what role do immigration patterns play in shaping these changes, particularly identifying periods of noteworthy immigration?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pic>
        <p:nvPicPr>
          <p:cNvPr id="4098" name="Picture 2" descr="The Israeli-Palestinian conflict can't be solved, only ended - opinion -  The Jerusalem Post">
            <a:extLst>
              <a:ext uri="{FF2B5EF4-FFF2-40B4-BE49-F238E27FC236}">
                <a16:creationId xmlns:a16="http://schemas.microsoft.com/office/drawing/2014/main" id="{1C2487DE-8D0B-AF45-098B-E79F7A61A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00" y="811574"/>
            <a:ext cx="5102800" cy="3419891"/>
          </a:xfrm>
          <a:prstGeom prst="rect">
            <a:avLst/>
          </a:prstGeom>
          <a:noFill/>
          <a:extLst>
            <a:ext uri="{909E8E84-426E-40DD-AFC4-6F175D3DCCD1}">
              <a14:hiddenFill xmlns:a14="http://schemas.microsoft.com/office/drawing/2010/main">
                <a:solidFill>
                  <a:srgbClr val="FFFFFF"/>
                </a:solidFill>
              </a14:hiddenFill>
            </a:ext>
          </a:extLst>
        </p:spPr>
      </p:pic>
      <p:sp>
        <p:nvSpPr>
          <p:cNvPr id="207" name="Google Shape;207;p32"/>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ABOUT THE PROJECT</a:t>
            </a:r>
            <a:endParaRPr sz="2800">
              <a:solidFill>
                <a:schemeClr val="lt1"/>
              </a:solidFill>
            </a:endParaRPr>
          </a:p>
        </p:txBody>
      </p:sp>
      <p:sp>
        <p:nvSpPr>
          <p:cNvPr id="211" name="Google Shape;211;p32"/>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11;p32">
            <a:extLst>
              <a:ext uri="{FF2B5EF4-FFF2-40B4-BE49-F238E27FC236}">
                <a16:creationId xmlns:a16="http://schemas.microsoft.com/office/drawing/2014/main" id="{805FD06C-DE17-6FA5-F1B4-0692D718C69C}"/>
              </a:ext>
            </a:extLst>
          </p:cNvPr>
          <p:cNvSpPr/>
          <p:nvPr/>
        </p:nvSpPr>
        <p:spPr>
          <a:xfrm rot="-5400000">
            <a:off x="954655" y="-29882"/>
            <a:ext cx="3419890" cy="5102802"/>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211;p32">
            <a:extLst>
              <a:ext uri="{FF2B5EF4-FFF2-40B4-BE49-F238E27FC236}">
                <a16:creationId xmlns:a16="http://schemas.microsoft.com/office/drawing/2014/main" id="{8D66355D-D8B3-8BC9-D964-099A67B8FC50}"/>
              </a:ext>
            </a:extLst>
          </p:cNvPr>
          <p:cNvSpPr/>
          <p:nvPr/>
        </p:nvSpPr>
        <p:spPr>
          <a:xfrm rot="-5400000">
            <a:off x="6600" y="1660524"/>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6" name="Google Shape;225;p34">
            <a:extLst>
              <a:ext uri="{FF2B5EF4-FFF2-40B4-BE49-F238E27FC236}">
                <a16:creationId xmlns:a16="http://schemas.microsoft.com/office/drawing/2014/main" id="{B515F274-A7B2-C288-41F2-F9190F2B353D}"/>
              </a:ext>
            </a:extLst>
          </p:cNvPr>
          <p:cNvSpPr/>
          <p:nvPr/>
        </p:nvSpPr>
        <p:spPr>
          <a:xfrm flipH="1">
            <a:off x="338712" y="631050"/>
            <a:ext cx="651362" cy="38814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5;p34">
            <a:extLst>
              <a:ext uri="{FF2B5EF4-FFF2-40B4-BE49-F238E27FC236}">
                <a16:creationId xmlns:a16="http://schemas.microsoft.com/office/drawing/2014/main" id="{7E842C9A-367C-2765-1585-6541303D6FE0}"/>
              </a:ext>
            </a:extLst>
          </p:cNvPr>
          <p:cNvSpPr/>
          <p:nvPr/>
        </p:nvSpPr>
        <p:spPr>
          <a:xfrm flipH="1">
            <a:off x="338712" y="631050"/>
            <a:ext cx="651362" cy="38814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rot="-5400000">
            <a:off x="-934179" y="2360629"/>
            <a:ext cx="28881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1"/>
                </a:solidFill>
              </a:rPr>
              <a:t>BUS MATRIX</a:t>
            </a:r>
            <a:endParaRPr dirty="0">
              <a:solidFill>
                <a:schemeClr val="bg1"/>
              </a:solidFill>
            </a:endParaRPr>
          </a:p>
        </p:txBody>
      </p:sp>
      <p:graphicFrame>
        <p:nvGraphicFramePr>
          <p:cNvPr id="2" name="Tableau 1">
            <a:extLst>
              <a:ext uri="{FF2B5EF4-FFF2-40B4-BE49-F238E27FC236}">
                <a16:creationId xmlns:a16="http://schemas.microsoft.com/office/drawing/2014/main" id="{FA46764D-8D28-E39E-3B35-CF46A982313F}"/>
              </a:ext>
            </a:extLst>
          </p:cNvPr>
          <p:cNvGraphicFramePr>
            <a:graphicFrameLocks noGrp="1"/>
          </p:cNvGraphicFramePr>
          <p:nvPr>
            <p:extLst>
              <p:ext uri="{D42A27DB-BD31-4B8C-83A1-F6EECF244321}">
                <p14:modId xmlns:p14="http://schemas.microsoft.com/office/powerpoint/2010/main" val="303338415"/>
              </p:ext>
            </p:extLst>
          </p:nvPr>
        </p:nvGraphicFramePr>
        <p:xfrm>
          <a:off x="1080185" y="980397"/>
          <a:ext cx="7931385" cy="3182706"/>
        </p:xfrm>
        <a:graphic>
          <a:graphicData uri="http://schemas.openxmlformats.org/drawingml/2006/table">
            <a:tbl>
              <a:tblPr firstRow="1" bandRow="1">
                <a:tableStyleId>{ED083AE6-46FA-4A59-8FB0-9F97EB10719F}</a:tableStyleId>
              </a:tblPr>
              <a:tblGrid>
                <a:gridCol w="1249049">
                  <a:extLst>
                    <a:ext uri="{9D8B030D-6E8A-4147-A177-3AD203B41FA5}">
                      <a16:colId xmlns:a16="http://schemas.microsoft.com/office/drawing/2014/main" val="3118670804"/>
                    </a:ext>
                  </a:extLst>
                </a:gridCol>
                <a:gridCol w="678827">
                  <a:extLst>
                    <a:ext uri="{9D8B030D-6E8A-4147-A177-3AD203B41FA5}">
                      <a16:colId xmlns:a16="http://schemas.microsoft.com/office/drawing/2014/main" val="3385763933"/>
                    </a:ext>
                  </a:extLst>
                </a:gridCol>
                <a:gridCol w="1046831">
                  <a:extLst>
                    <a:ext uri="{9D8B030D-6E8A-4147-A177-3AD203B41FA5}">
                      <a16:colId xmlns:a16="http://schemas.microsoft.com/office/drawing/2014/main" val="700784575"/>
                    </a:ext>
                  </a:extLst>
                </a:gridCol>
                <a:gridCol w="763051">
                  <a:extLst>
                    <a:ext uri="{9D8B030D-6E8A-4147-A177-3AD203B41FA5}">
                      <a16:colId xmlns:a16="http://schemas.microsoft.com/office/drawing/2014/main" val="1444954118"/>
                    </a:ext>
                  </a:extLst>
                </a:gridCol>
                <a:gridCol w="794582">
                  <a:extLst>
                    <a:ext uri="{9D8B030D-6E8A-4147-A177-3AD203B41FA5}">
                      <a16:colId xmlns:a16="http://schemas.microsoft.com/office/drawing/2014/main" val="3886435491"/>
                    </a:ext>
                  </a:extLst>
                </a:gridCol>
                <a:gridCol w="781969">
                  <a:extLst>
                    <a:ext uri="{9D8B030D-6E8A-4147-A177-3AD203B41FA5}">
                      <a16:colId xmlns:a16="http://schemas.microsoft.com/office/drawing/2014/main" val="183637516"/>
                    </a:ext>
                  </a:extLst>
                </a:gridCol>
                <a:gridCol w="754257">
                  <a:extLst>
                    <a:ext uri="{9D8B030D-6E8A-4147-A177-3AD203B41FA5}">
                      <a16:colId xmlns:a16="http://schemas.microsoft.com/office/drawing/2014/main" val="4040273679"/>
                    </a:ext>
                  </a:extLst>
                </a:gridCol>
                <a:gridCol w="929501">
                  <a:extLst>
                    <a:ext uri="{9D8B030D-6E8A-4147-A177-3AD203B41FA5}">
                      <a16:colId xmlns:a16="http://schemas.microsoft.com/office/drawing/2014/main" val="3828539395"/>
                    </a:ext>
                  </a:extLst>
                </a:gridCol>
                <a:gridCol w="933318">
                  <a:extLst>
                    <a:ext uri="{9D8B030D-6E8A-4147-A177-3AD203B41FA5}">
                      <a16:colId xmlns:a16="http://schemas.microsoft.com/office/drawing/2014/main" val="2872916407"/>
                    </a:ext>
                  </a:extLst>
                </a:gridCol>
              </a:tblGrid>
              <a:tr h="304801">
                <a:tc>
                  <a:txBody>
                    <a:bodyPr/>
                    <a:lstStyle/>
                    <a:p>
                      <a:r>
                        <a:rPr lang="en-US" sz="1100" dirty="0"/>
                        <a:t>Fact/ Dimension</a:t>
                      </a:r>
                    </a:p>
                  </a:txBody>
                  <a:tcPr/>
                </a:tc>
                <a:tc>
                  <a:txBody>
                    <a:bodyPr/>
                    <a:lstStyle/>
                    <a:p>
                      <a:r>
                        <a:rPr lang="en-US" sz="1100" b="1" dirty="0"/>
                        <a:t>Time</a:t>
                      </a:r>
                    </a:p>
                  </a:txBody>
                  <a:tcPr/>
                </a:tc>
                <a:tc>
                  <a:txBody>
                    <a:bodyPr/>
                    <a:lstStyle/>
                    <a:p>
                      <a:r>
                        <a:rPr lang="en-US" sz="1100" b="1" dirty="0"/>
                        <a:t>MasterTime</a:t>
                      </a:r>
                    </a:p>
                  </a:txBody>
                  <a:tcPr/>
                </a:tc>
                <a:tc>
                  <a:txBody>
                    <a:bodyPr/>
                    <a:lstStyle/>
                    <a:p>
                      <a:r>
                        <a:rPr lang="en-US" sz="1100" b="1" dirty="0"/>
                        <a:t>Gender</a:t>
                      </a:r>
                    </a:p>
                  </a:txBody>
                  <a:tcPr/>
                </a:tc>
                <a:tc>
                  <a:txBody>
                    <a:bodyPr/>
                    <a:lstStyle/>
                    <a:p>
                      <a:r>
                        <a:rPr lang="en-US" sz="1100" b="1" dirty="0"/>
                        <a:t>Category</a:t>
                      </a:r>
                    </a:p>
                  </a:txBody>
                  <a:tcPr/>
                </a:tc>
                <a:tc>
                  <a:txBody>
                    <a:bodyPr/>
                    <a:lstStyle/>
                    <a:p>
                      <a:r>
                        <a:rPr lang="en-US" sz="1100" b="1" dirty="0"/>
                        <a:t>Country</a:t>
                      </a:r>
                    </a:p>
                  </a:txBody>
                  <a:tcPr/>
                </a:tc>
                <a:tc>
                  <a:txBody>
                    <a:bodyPr/>
                    <a:lstStyle/>
                    <a:p>
                      <a:r>
                        <a:rPr lang="en-US" sz="1100" b="1" dirty="0"/>
                        <a:t>Asylum</a:t>
                      </a:r>
                    </a:p>
                  </a:txBody>
                  <a:tcPr/>
                </a:tc>
                <a:tc>
                  <a:txBody>
                    <a:bodyPr/>
                    <a:lstStyle/>
                    <a:p>
                      <a:r>
                        <a:rPr lang="en-US" sz="1100" b="1" dirty="0"/>
                        <a:t>ColnieDIM</a:t>
                      </a:r>
                    </a:p>
                  </a:txBody>
                  <a:tcPr/>
                </a:tc>
                <a:tc>
                  <a:txBody>
                    <a:bodyPr/>
                    <a:lstStyle/>
                    <a:p>
                      <a:r>
                        <a:rPr lang="en-US" sz="1100" b="1" dirty="0"/>
                        <a:t>DemoDIM</a:t>
                      </a:r>
                    </a:p>
                  </a:txBody>
                  <a:tcPr/>
                </a:tc>
                <a:extLst>
                  <a:ext uri="{0D108BD9-81ED-4DB2-BD59-A6C34878D82A}">
                    <a16:rowId xmlns:a16="http://schemas.microsoft.com/office/drawing/2014/main" val="3313413980"/>
                  </a:ext>
                </a:extLst>
              </a:tr>
              <a:tr h="459331">
                <a:tc>
                  <a:txBody>
                    <a:bodyPr/>
                    <a:lstStyle/>
                    <a:p>
                      <a:r>
                        <a:rPr lang="en-US" sz="1100" b="1" dirty="0"/>
                        <a:t>Fatalities</a:t>
                      </a:r>
                    </a:p>
                  </a:txBody>
                  <a:tcPr/>
                </a:tc>
                <a:tc>
                  <a:txBody>
                    <a:bodyPr/>
                    <a:lstStyle/>
                    <a:p>
                      <a:pPr algn="ctr"/>
                      <a:r>
                        <a:rPr lang="en-US" sz="1400" b="1" dirty="0"/>
                        <a:t>X</a:t>
                      </a:r>
                    </a:p>
                  </a:txBody>
                  <a:tcPr/>
                </a:tc>
                <a:tc>
                  <a:txBody>
                    <a:bodyPr/>
                    <a:lstStyle/>
                    <a:p>
                      <a:pPr algn="ctr"/>
                      <a:endParaRPr lang="en-US" sz="1400" b="1" dirty="0"/>
                    </a:p>
                  </a:txBody>
                  <a:tcPr/>
                </a:tc>
                <a:tc>
                  <a:txBody>
                    <a:bodyPr/>
                    <a:lstStyle/>
                    <a:p>
                      <a:pPr algn="ctr"/>
                      <a:r>
                        <a:rPr lang="en-US" sz="1400" b="1" dirty="0"/>
                        <a:t>X</a:t>
                      </a:r>
                    </a:p>
                  </a:txBody>
                  <a:tcPr/>
                </a:tc>
                <a:tc>
                  <a:txBody>
                    <a:bodyPr/>
                    <a:lstStyle/>
                    <a:p>
                      <a:pPr algn="ctr"/>
                      <a:r>
                        <a:rPr lang="en-US" sz="1400" b="1" dirty="0"/>
                        <a:t>X</a:t>
                      </a:r>
                    </a:p>
                  </a:txBody>
                  <a:tcPr/>
                </a:tc>
                <a:tc>
                  <a:txBody>
                    <a:bodyPr/>
                    <a:lstStyle/>
                    <a:p>
                      <a:pPr algn="ctr"/>
                      <a:r>
                        <a:rPr lang="en-US" sz="1400" b="1" dirty="0"/>
                        <a:t>X</a:t>
                      </a:r>
                    </a:p>
                  </a:txBody>
                  <a:tcPr/>
                </a:tc>
                <a:tc>
                  <a:txBody>
                    <a:bodyPr/>
                    <a:lstStyle/>
                    <a:p>
                      <a:pPr algn="ctr"/>
                      <a:endParaRPr lang="en-US" sz="1400" b="1"/>
                    </a:p>
                  </a:txBody>
                  <a:tcPr/>
                </a:tc>
                <a:tc>
                  <a:txBody>
                    <a:bodyPr/>
                    <a:lstStyle/>
                    <a:p>
                      <a:pPr algn="ctr"/>
                      <a:endParaRPr lang="en-US" sz="1400" b="1"/>
                    </a:p>
                  </a:txBody>
                  <a:tcPr/>
                </a:tc>
                <a:tc>
                  <a:txBody>
                    <a:bodyPr/>
                    <a:lstStyle/>
                    <a:p>
                      <a:pPr algn="ctr"/>
                      <a:endParaRPr lang="en-US" sz="1400" b="1"/>
                    </a:p>
                  </a:txBody>
                  <a:tcPr/>
                </a:tc>
                <a:extLst>
                  <a:ext uri="{0D108BD9-81ED-4DB2-BD59-A6C34878D82A}">
                    <a16:rowId xmlns:a16="http://schemas.microsoft.com/office/drawing/2014/main" val="1438636699"/>
                  </a:ext>
                </a:extLst>
              </a:tr>
              <a:tr h="459331">
                <a:tc>
                  <a:txBody>
                    <a:bodyPr/>
                    <a:lstStyle/>
                    <a:p>
                      <a:r>
                        <a:rPr lang="en-US" sz="1100" b="1" dirty="0"/>
                        <a:t>Prisonners</a:t>
                      </a:r>
                    </a:p>
                  </a:txBody>
                  <a:tcPr/>
                </a:tc>
                <a:tc>
                  <a:txBody>
                    <a:bodyPr/>
                    <a:lstStyle/>
                    <a:p>
                      <a:pPr algn="ctr"/>
                      <a:endParaRPr lang="en-US" sz="1400" b="1"/>
                    </a:p>
                  </a:txBody>
                  <a:tcPr/>
                </a:tc>
                <a:tc>
                  <a:txBody>
                    <a:bodyPr/>
                    <a:lstStyle/>
                    <a:p>
                      <a:pPr algn="ctr"/>
                      <a:r>
                        <a:rPr lang="en-US" sz="1400" b="1" dirty="0"/>
                        <a:t>X</a:t>
                      </a:r>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extLst>
                  <a:ext uri="{0D108BD9-81ED-4DB2-BD59-A6C34878D82A}">
                    <a16:rowId xmlns:a16="http://schemas.microsoft.com/office/drawing/2014/main" val="1547303247"/>
                  </a:ext>
                </a:extLst>
              </a:tr>
              <a:tr h="459331">
                <a:tc>
                  <a:txBody>
                    <a:bodyPr/>
                    <a:lstStyle/>
                    <a:p>
                      <a:r>
                        <a:rPr lang="en-US" sz="1100" b="1" dirty="0"/>
                        <a:t>Colonies</a:t>
                      </a:r>
                    </a:p>
                  </a:txBody>
                  <a:tcPr/>
                </a:tc>
                <a:tc>
                  <a:txBody>
                    <a:bodyPr/>
                    <a:lstStyle/>
                    <a:p>
                      <a:pPr algn="ctr"/>
                      <a:endParaRPr lang="en-US" sz="1400" b="1"/>
                    </a:p>
                  </a:txBody>
                  <a:tcPr/>
                </a:tc>
                <a:tc>
                  <a:txBody>
                    <a:bodyPr/>
                    <a:lstStyle/>
                    <a:p>
                      <a:pPr algn="ctr"/>
                      <a:r>
                        <a:rPr lang="en-US" sz="1400" b="1" dirty="0"/>
                        <a:t>X</a:t>
                      </a:r>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r>
                        <a:rPr lang="en-US" sz="1400" b="1" dirty="0"/>
                        <a:t>X</a:t>
                      </a:r>
                    </a:p>
                  </a:txBody>
                  <a:tcPr/>
                </a:tc>
                <a:tc>
                  <a:txBody>
                    <a:bodyPr/>
                    <a:lstStyle/>
                    <a:p>
                      <a:pPr algn="ctr"/>
                      <a:endParaRPr lang="en-US" sz="1400" b="1" dirty="0"/>
                    </a:p>
                  </a:txBody>
                  <a:tcPr/>
                </a:tc>
                <a:extLst>
                  <a:ext uri="{0D108BD9-81ED-4DB2-BD59-A6C34878D82A}">
                    <a16:rowId xmlns:a16="http://schemas.microsoft.com/office/drawing/2014/main" val="966685095"/>
                  </a:ext>
                </a:extLst>
              </a:tr>
              <a:tr h="459331">
                <a:tc>
                  <a:txBody>
                    <a:bodyPr/>
                    <a:lstStyle/>
                    <a:p>
                      <a:r>
                        <a:rPr lang="en-US" sz="1100" b="1" dirty="0"/>
                        <a:t>Refugees</a:t>
                      </a:r>
                    </a:p>
                  </a:txBody>
                  <a:tcPr/>
                </a:tc>
                <a:tc>
                  <a:txBody>
                    <a:bodyPr/>
                    <a:lstStyle/>
                    <a:p>
                      <a:pPr algn="ctr"/>
                      <a:endParaRPr lang="en-US" sz="1400" b="1"/>
                    </a:p>
                  </a:txBody>
                  <a:tcPr/>
                </a:tc>
                <a:tc>
                  <a:txBody>
                    <a:bodyPr/>
                    <a:lstStyle/>
                    <a:p>
                      <a:pPr algn="ctr"/>
                      <a:r>
                        <a:rPr lang="en-US" sz="1400" b="1" dirty="0"/>
                        <a:t>X</a:t>
                      </a:r>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r>
                        <a:rPr lang="en-US" sz="1400" b="1" dirty="0"/>
                        <a:t>X</a:t>
                      </a:r>
                    </a:p>
                  </a:txBody>
                  <a:tcPr/>
                </a:tc>
                <a:tc>
                  <a:txBody>
                    <a:bodyPr/>
                    <a:lstStyle/>
                    <a:p>
                      <a:pPr algn="ctr"/>
                      <a:endParaRPr lang="en-US" sz="1400" b="1" dirty="0"/>
                    </a:p>
                  </a:txBody>
                  <a:tcPr/>
                </a:tc>
                <a:tc>
                  <a:txBody>
                    <a:bodyPr/>
                    <a:lstStyle/>
                    <a:p>
                      <a:pPr algn="ctr"/>
                      <a:endParaRPr lang="en-US" sz="1400" b="1" dirty="0"/>
                    </a:p>
                  </a:txBody>
                  <a:tcPr/>
                </a:tc>
                <a:extLst>
                  <a:ext uri="{0D108BD9-81ED-4DB2-BD59-A6C34878D82A}">
                    <a16:rowId xmlns:a16="http://schemas.microsoft.com/office/drawing/2014/main" val="3060892011"/>
                  </a:ext>
                </a:extLst>
              </a:tr>
              <a:tr h="459331">
                <a:tc>
                  <a:txBody>
                    <a:bodyPr/>
                    <a:lstStyle/>
                    <a:p>
                      <a:r>
                        <a:rPr lang="en-US" sz="1100" b="1" dirty="0"/>
                        <a:t>Demography</a:t>
                      </a:r>
                    </a:p>
                  </a:txBody>
                  <a:tcPr/>
                </a:tc>
                <a:tc>
                  <a:txBody>
                    <a:bodyPr/>
                    <a:lstStyle/>
                    <a:p>
                      <a:pPr algn="ctr"/>
                      <a:endParaRPr lang="en-US" sz="1400" b="1"/>
                    </a:p>
                  </a:txBody>
                  <a:tcPr/>
                </a:tc>
                <a:tc>
                  <a:txBody>
                    <a:bodyPr/>
                    <a:lstStyle/>
                    <a:p>
                      <a:pPr algn="ctr"/>
                      <a:r>
                        <a:rPr lang="en-US" sz="1400" b="1" dirty="0"/>
                        <a:t>X</a:t>
                      </a:r>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r>
                        <a:rPr lang="en-US" sz="1400" b="1" dirty="0"/>
                        <a:t>X</a:t>
                      </a:r>
                    </a:p>
                  </a:txBody>
                  <a:tcPr/>
                </a:tc>
                <a:extLst>
                  <a:ext uri="{0D108BD9-81ED-4DB2-BD59-A6C34878D82A}">
                    <a16:rowId xmlns:a16="http://schemas.microsoft.com/office/drawing/2014/main" val="1317954756"/>
                  </a:ext>
                </a:extLst>
              </a:tr>
              <a:tr h="459331">
                <a:tc>
                  <a:txBody>
                    <a:bodyPr/>
                    <a:lstStyle/>
                    <a:p>
                      <a:r>
                        <a:rPr lang="en-US" sz="1100" b="1" dirty="0"/>
                        <a:t>Immigration</a:t>
                      </a:r>
                    </a:p>
                  </a:txBody>
                  <a:tcPr/>
                </a:tc>
                <a:tc>
                  <a:txBody>
                    <a:bodyPr/>
                    <a:lstStyle/>
                    <a:p>
                      <a:pPr algn="ctr"/>
                      <a:endParaRPr lang="en-US" sz="1400" b="1"/>
                    </a:p>
                  </a:txBody>
                  <a:tcPr/>
                </a:tc>
                <a:tc>
                  <a:txBody>
                    <a:bodyPr/>
                    <a:lstStyle/>
                    <a:p>
                      <a:pPr algn="ctr"/>
                      <a:r>
                        <a:rPr lang="en-US" sz="1400" b="1" dirty="0"/>
                        <a:t>X</a:t>
                      </a:r>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tc>
                  <a:txBody>
                    <a:bodyPr/>
                    <a:lstStyle/>
                    <a:p>
                      <a:pPr algn="ctr"/>
                      <a:endParaRPr lang="en-US" sz="1400" b="1" dirty="0"/>
                    </a:p>
                  </a:txBody>
                  <a:tcPr/>
                </a:tc>
                <a:extLst>
                  <a:ext uri="{0D108BD9-81ED-4DB2-BD59-A6C34878D82A}">
                    <a16:rowId xmlns:a16="http://schemas.microsoft.com/office/drawing/2014/main" val="36388295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LOGICAL MODEL:</a:t>
            </a:r>
            <a:endParaRPr dirty="0"/>
          </a:p>
        </p:txBody>
      </p:sp>
      <p:pic>
        <p:nvPicPr>
          <p:cNvPr id="2" name="Image 1">
            <a:extLst>
              <a:ext uri="{FF2B5EF4-FFF2-40B4-BE49-F238E27FC236}">
                <a16:creationId xmlns:a16="http://schemas.microsoft.com/office/drawing/2014/main" id="{FAB0E3B2-7332-DFC7-615E-BE30F0F2E4DB}"/>
              </a:ext>
            </a:extLst>
          </p:cNvPr>
          <p:cNvPicPr>
            <a:picLocks noChangeAspect="1"/>
          </p:cNvPicPr>
          <p:nvPr/>
        </p:nvPicPr>
        <p:blipFill rotWithShape="1">
          <a:blip r:embed="rId3"/>
          <a:srcRect l="2106" t="7690" r="17910" b="12262"/>
          <a:stretch/>
        </p:blipFill>
        <p:spPr>
          <a:xfrm>
            <a:off x="1138846" y="549155"/>
            <a:ext cx="5978338" cy="3344580"/>
          </a:xfrm>
          <a:prstGeom prst="rect">
            <a:avLst/>
          </a:prstGeom>
        </p:spPr>
      </p:pic>
      <p:sp>
        <p:nvSpPr>
          <p:cNvPr id="16" name="Sous-titre 11">
            <a:extLst>
              <a:ext uri="{FF2B5EF4-FFF2-40B4-BE49-F238E27FC236}">
                <a16:creationId xmlns:a16="http://schemas.microsoft.com/office/drawing/2014/main" id="{A6D77D4E-DFCE-39C1-B506-9C40D66F0AE8}"/>
              </a:ext>
            </a:extLst>
          </p:cNvPr>
          <p:cNvSpPr txBox="1">
            <a:spLocks/>
          </p:cNvSpPr>
          <p:nvPr/>
        </p:nvSpPr>
        <p:spPr>
          <a:xfrm>
            <a:off x="976730" y="4137884"/>
            <a:ext cx="15222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endParaRPr lang="en-US"/>
          </a:p>
        </p:txBody>
      </p:sp>
      <p:sp>
        <p:nvSpPr>
          <p:cNvPr id="23" name="Google Shape;216;p33">
            <a:extLst>
              <a:ext uri="{FF2B5EF4-FFF2-40B4-BE49-F238E27FC236}">
                <a16:creationId xmlns:a16="http://schemas.microsoft.com/office/drawing/2014/main" id="{657C8145-6082-B072-D99E-76E2EECB6493}"/>
              </a:ext>
            </a:extLst>
          </p:cNvPr>
          <p:cNvSpPr/>
          <p:nvPr/>
        </p:nvSpPr>
        <p:spPr>
          <a:xfrm rot="-5400000">
            <a:off x="2342756" y="2124584"/>
            <a:ext cx="624316" cy="5171089"/>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18;p33">
            <a:extLst>
              <a:ext uri="{FF2B5EF4-FFF2-40B4-BE49-F238E27FC236}">
                <a16:creationId xmlns:a16="http://schemas.microsoft.com/office/drawing/2014/main" id="{A4CC22CD-7587-C4CF-54A9-641F8C994234}"/>
              </a:ext>
            </a:extLst>
          </p:cNvPr>
          <p:cNvSpPr txBox="1">
            <a:spLocks/>
          </p:cNvSpPr>
          <p:nvPr/>
        </p:nvSpPr>
        <p:spPr>
          <a:xfrm>
            <a:off x="69369" y="4397971"/>
            <a:ext cx="3291065" cy="21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1pPr>
            <a:lvl2pPr marR="0" lvl="1"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2pPr>
            <a:lvl3pPr marR="0" lvl="2"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3pPr>
            <a:lvl4pPr marR="0" lvl="3"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4pPr>
            <a:lvl5pPr marR="0" lvl="4"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5pPr>
            <a:lvl6pPr marR="0" lvl="5"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6pPr>
            <a:lvl7pPr marR="0" lvl="6"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7pPr>
            <a:lvl8pPr marR="0" lvl="7"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8pPr>
            <a:lvl9pPr marR="0" lvl="8"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9pPr>
          </a:lstStyle>
          <a:p>
            <a:pPr>
              <a:spcAft>
                <a:spcPts val="1600"/>
              </a:spcAft>
            </a:pPr>
            <a:r>
              <a:rPr lang="en-US" sz="1200" dirty="0">
                <a:latin typeface="Fira Sans Extra Condensed"/>
                <a:sym typeface="Fira Sans Extra Condensed"/>
              </a:rPr>
              <a:t>OUR DATA MODEL HAS TWO DATAMARTS, THE FOLLOWING IS THE FIRST DATAMART.</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ctrTitle" idx="4"/>
          </p:nvPr>
        </p:nvSpPr>
        <p:spPr>
          <a:xfrm rot="5400000">
            <a:off x="6685437" y="1454602"/>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LOGICAL MODEL:</a:t>
            </a:r>
            <a:endParaRPr dirty="0"/>
          </a:p>
        </p:txBody>
      </p:sp>
      <p:sp>
        <p:nvSpPr>
          <p:cNvPr id="16" name="Sous-titre 11">
            <a:extLst>
              <a:ext uri="{FF2B5EF4-FFF2-40B4-BE49-F238E27FC236}">
                <a16:creationId xmlns:a16="http://schemas.microsoft.com/office/drawing/2014/main" id="{A6D77D4E-DFCE-39C1-B506-9C40D66F0AE8}"/>
              </a:ext>
            </a:extLst>
          </p:cNvPr>
          <p:cNvSpPr txBox="1">
            <a:spLocks/>
          </p:cNvSpPr>
          <p:nvPr/>
        </p:nvSpPr>
        <p:spPr>
          <a:xfrm>
            <a:off x="976730" y="4137884"/>
            <a:ext cx="15222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endParaRPr lang="en-US"/>
          </a:p>
        </p:txBody>
      </p:sp>
      <p:sp>
        <p:nvSpPr>
          <p:cNvPr id="23" name="Google Shape;216;p33">
            <a:extLst>
              <a:ext uri="{FF2B5EF4-FFF2-40B4-BE49-F238E27FC236}">
                <a16:creationId xmlns:a16="http://schemas.microsoft.com/office/drawing/2014/main" id="{657C8145-6082-B072-D99E-76E2EECB6493}"/>
              </a:ext>
            </a:extLst>
          </p:cNvPr>
          <p:cNvSpPr/>
          <p:nvPr/>
        </p:nvSpPr>
        <p:spPr>
          <a:xfrm rot="-5400000">
            <a:off x="2456256" y="2131937"/>
            <a:ext cx="397315" cy="5171089"/>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18;p33">
            <a:extLst>
              <a:ext uri="{FF2B5EF4-FFF2-40B4-BE49-F238E27FC236}">
                <a16:creationId xmlns:a16="http://schemas.microsoft.com/office/drawing/2014/main" id="{A4CC22CD-7587-C4CF-54A9-641F8C994234}"/>
              </a:ext>
            </a:extLst>
          </p:cNvPr>
          <p:cNvSpPr txBox="1">
            <a:spLocks/>
          </p:cNvSpPr>
          <p:nvPr/>
        </p:nvSpPr>
        <p:spPr>
          <a:xfrm>
            <a:off x="69369" y="4504484"/>
            <a:ext cx="3291065" cy="21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1pPr>
            <a:lvl2pPr marR="0" lvl="1"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2pPr>
            <a:lvl3pPr marR="0" lvl="2"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3pPr>
            <a:lvl4pPr marR="0" lvl="3"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4pPr>
            <a:lvl5pPr marR="0" lvl="4"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5pPr>
            <a:lvl6pPr marR="0" lvl="5"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6pPr>
            <a:lvl7pPr marR="0" lvl="6"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7pPr>
            <a:lvl8pPr marR="0" lvl="7"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8pPr>
            <a:lvl9pPr marR="0" lvl="8" algn="l" rtl="0">
              <a:lnSpc>
                <a:spcPct val="100000"/>
              </a:lnSpc>
              <a:spcBef>
                <a:spcPts val="0"/>
              </a:spcBef>
              <a:spcAft>
                <a:spcPts val="0"/>
              </a:spcAft>
              <a:buClr>
                <a:schemeClr val="lt1"/>
              </a:buClr>
              <a:buSzPts val="1800"/>
              <a:buFont typeface="Livvic"/>
              <a:buNone/>
              <a:defRPr sz="1800" b="1" i="0" u="none" strike="noStrike" cap="none">
                <a:solidFill>
                  <a:schemeClr val="lt1"/>
                </a:solidFill>
                <a:latin typeface="Livvic"/>
                <a:ea typeface="Livvic"/>
                <a:cs typeface="Livvic"/>
                <a:sym typeface="Livvic"/>
              </a:defRPr>
            </a:lvl9pPr>
          </a:lstStyle>
          <a:p>
            <a:pPr>
              <a:spcAft>
                <a:spcPts val="1600"/>
              </a:spcAft>
            </a:pPr>
            <a:r>
              <a:rPr lang="en-US" sz="1200" dirty="0">
                <a:latin typeface="Fira Sans Extra Condensed"/>
                <a:sym typeface="Fira Sans Extra Condensed"/>
              </a:rPr>
              <a:t>PRESENTING OUR SECOND DATAMART.</a:t>
            </a:r>
            <a:endParaRPr lang="en-US" sz="1200" dirty="0"/>
          </a:p>
        </p:txBody>
      </p:sp>
      <p:pic>
        <p:nvPicPr>
          <p:cNvPr id="3" name="Image 2">
            <a:extLst>
              <a:ext uri="{FF2B5EF4-FFF2-40B4-BE49-F238E27FC236}">
                <a16:creationId xmlns:a16="http://schemas.microsoft.com/office/drawing/2014/main" id="{82336559-4FE3-53B5-EF76-A557D1CBC070}"/>
              </a:ext>
            </a:extLst>
          </p:cNvPr>
          <p:cNvPicPr>
            <a:picLocks noChangeAspect="1"/>
          </p:cNvPicPr>
          <p:nvPr/>
        </p:nvPicPr>
        <p:blipFill rotWithShape="1">
          <a:blip r:embed="rId3"/>
          <a:srcRect r="3060" b="2416"/>
          <a:stretch/>
        </p:blipFill>
        <p:spPr>
          <a:xfrm>
            <a:off x="560436" y="248008"/>
            <a:ext cx="7266377" cy="4094471"/>
          </a:xfrm>
          <a:prstGeom prst="rect">
            <a:avLst/>
          </a:prstGeom>
        </p:spPr>
      </p:pic>
    </p:spTree>
    <p:extLst>
      <p:ext uri="{BB962C8B-B14F-4D97-AF65-F5344CB8AC3E}">
        <p14:creationId xmlns:p14="http://schemas.microsoft.com/office/powerpoint/2010/main" val="2019294891"/>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2108</TotalTime>
  <Words>2876</Words>
  <Application>Microsoft Office PowerPoint</Application>
  <PresentationFormat>Affichage à l'écran (16:9)</PresentationFormat>
  <Paragraphs>251</Paragraphs>
  <Slides>45</Slides>
  <Notes>45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45</vt:i4>
      </vt:variant>
    </vt:vector>
  </HeadingPairs>
  <TitlesOfParts>
    <vt:vector size="54" baseType="lpstr">
      <vt:lpstr>Livvic</vt:lpstr>
      <vt:lpstr>Arial</vt:lpstr>
      <vt:lpstr>Söhne</vt:lpstr>
      <vt:lpstr>Poppins</vt:lpstr>
      <vt:lpstr>Fira Sans Extra Condensed</vt:lpstr>
      <vt:lpstr>Fira Sans Extra Condensed Medium</vt:lpstr>
      <vt:lpstr>Roboto</vt:lpstr>
      <vt:lpstr>Catamaran Light</vt:lpstr>
      <vt:lpstr>Engineering Project Proposal by Slidesgo</vt:lpstr>
      <vt:lpstr>PALESTINE ISRAEIL  CONFLICT</vt:lpstr>
      <vt:lpstr> THIS PROJECT IS MADE AND PRESENTED BY:</vt:lpstr>
      <vt:lpstr>TABLE OF CONTENTS</vt:lpstr>
      <vt:lpstr>INTRODUCTION TO OUR PROJECT</vt:lpstr>
      <vt:lpstr>UNVEILING QUESTIONS: OUR APPROACH</vt:lpstr>
      <vt:lpstr>ABOUT THE PROJECT</vt:lpstr>
      <vt:lpstr>BUS MATRIX</vt:lpstr>
      <vt:lpstr>LOGICAL MODEL:</vt:lpstr>
      <vt:lpstr>LOGICAL MODEL:</vt:lpstr>
      <vt:lpstr>OUR DATA SOURCES</vt:lpstr>
      <vt:lpstr>EXTRACT TRANSFORM LOAD</vt:lpstr>
      <vt:lpstr>FATALITIES TRANSFORMATION:</vt:lpstr>
      <vt:lpstr>PRISONNERS TRANSFORMATION:</vt:lpstr>
      <vt:lpstr>REFUGEES TRANSFORMATION:</vt:lpstr>
      <vt:lpstr>COLONIES TRANSFORMATION:</vt:lpstr>
      <vt:lpstr>DIMOGRAPHY &amp; IMMIGRATION  TRANSFORMATION:</vt:lpstr>
      <vt:lpstr>DIMOGRAPHY &amp; IMMIGRATION  TRANSFORMATION:</vt:lpstr>
      <vt:lpstr>DIMOGRAPHY &amp; IMMIGRATION  TRANSFORMATION:</vt:lpstr>
      <vt:lpstr>DIMOGRAPHY &amp; IMMIGRATION  TRANSFORMATION:</vt:lpstr>
      <vt:lpstr>DIMOGRAPHY &amp; IMMIGRATION  TRANSFORMATION:</vt:lpstr>
      <vt:lpstr>DIMOGRAPHY &amp; IMMIGRATION  TRANSFORMATION:</vt:lpstr>
      <vt:lpstr>DIMOGRAPHY &amp; IMMIGRATION  TRANSFORMATION:</vt:lpstr>
      <vt:lpstr>DIMOGRAPHY &amp; IMMIGRATION  TRANSFORMATION:</vt:lpstr>
      <vt:lpstr>DIMOGRAPHY &amp; IMMIGRATION  TRANSFORMATION:</vt:lpstr>
      <vt:lpstr>DIMOGRAPHY &amp; IMMIGRATION  TRANSFORMATION:</vt:lpstr>
      <vt:lpstr>Présentation PowerPoint</vt:lpstr>
      <vt:lpstr>OUR STRATEGY’S STEPS:</vt:lpstr>
      <vt:lpstr>OUR STRATEGY’S STEPS:</vt:lpstr>
      <vt:lpstr>OUR STRATEGY’S STEPS:</vt:lpstr>
      <vt:lpstr>OUR STRATEGY’S STEPS:</vt:lpstr>
      <vt:lpstr>OUR STRATEGY’S STEPS:</vt:lpstr>
      <vt:lpstr>OUR STRATEGY’S STEPS:</vt:lpstr>
      <vt:lpstr>OUR STRATEGY’S STEPS:</vt:lpstr>
      <vt:lpstr>OUR STRATEGY’S STEPS:</vt:lpstr>
      <vt:lpstr>OUR STRATEGY’S STEPS:</vt:lpstr>
      <vt:lpstr>OUR STRATEGY’S STEPS:</vt:lpstr>
      <vt:lpstr>Présentation PowerPoint</vt:lpstr>
      <vt:lpstr>Présentation PowerPoint</vt:lpstr>
      <vt:lpstr>Présentation PowerPoint</vt:lpstr>
      <vt:lpstr>Présentation PowerPoint</vt:lpstr>
      <vt:lpstr>Présentation PowerPoint</vt:lpstr>
      <vt:lpstr>Présentation PowerPoint</vt:lpstr>
      <vt:lpstr>THE TOOLS WE USED:</vt:lpstr>
      <vt:lpstr>Présentation PowerPoint</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PALESTINE ISRAEIL  CONFLICT</dc:title>
  <dc:creator>Ali</dc:creator>
  <cp:lastModifiedBy>khaoula lgh</cp:lastModifiedBy>
  <cp:revision>10</cp:revision>
  <dcterms:modified xsi:type="dcterms:W3CDTF">2023-12-16T15:02:05Z</dcterms:modified>
</cp:coreProperties>
</file>